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1"/>
  </p:notesMasterIdLst>
  <p:sldIdLst>
    <p:sldId id="272" r:id="rId2"/>
    <p:sldId id="273" r:id="rId3"/>
    <p:sldId id="296" r:id="rId4"/>
    <p:sldId id="297" r:id="rId5"/>
    <p:sldId id="298" r:id="rId6"/>
    <p:sldId id="300" r:id="rId7"/>
    <p:sldId id="285" r:id="rId8"/>
    <p:sldId id="286" r:id="rId9"/>
    <p:sldId id="301" r:id="rId10"/>
    <p:sldId id="287" r:id="rId11"/>
    <p:sldId id="304" r:id="rId12"/>
    <p:sldId id="289" r:id="rId13"/>
    <p:sldId id="290" r:id="rId14"/>
    <p:sldId id="291" r:id="rId15"/>
    <p:sldId id="293" r:id="rId16"/>
    <p:sldId id="294" r:id="rId17"/>
    <p:sldId id="295" r:id="rId18"/>
    <p:sldId id="302" r:id="rId19"/>
    <p:sldId id="303" r:id="rId20"/>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A4BC"/>
    <a:srgbClr val="01EA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80" d="100"/>
          <a:sy n="80" d="100"/>
        </p:scale>
        <p:origin x="-18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FE728CA1-AE61-42BF-AFB1-5AB66B825E4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3175" y="0"/>
            <a:ext cx="9147175" cy="6867525"/>
            <a:chOff x="-2" y="0"/>
            <a:chExt cx="5762" cy="4326"/>
          </a:xfrm>
        </p:grpSpPr>
        <p:grpSp>
          <p:nvGrpSpPr>
            <p:cNvPr id="6147" name="Group 3"/>
            <p:cNvGrpSpPr>
              <a:grpSpLocks/>
            </p:cNvGrpSpPr>
            <p:nvPr userDrawn="1"/>
          </p:nvGrpSpPr>
          <p:grpSpPr bwMode="auto">
            <a:xfrm>
              <a:off x="-2" y="0"/>
              <a:ext cx="5712" cy="4326"/>
              <a:chOff x="-2" y="0"/>
              <a:chExt cx="5712" cy="4326"/>
            </a:xfrm>
          </p:grpSpPr>
          <p:sp>
            <p:nvSpPr>
              <p:cNvPr id="614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US"/>
              </a:p>
            </p:txBody>
          </p:sp>
        </p:grpSp>
        <p:sp>
          <p:nvSpPr>
            <p:cNvPr id="6208"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6209"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6210"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eaLnBrk="1" hangingPunct="1"/>
            <a:endParaRPr kumimoji="1" lang="en-AU">
              <a:latin typeface="Helvetica" pitchFamily="-128" charset="0"/>
            </a:endParaRPr>
          </a:p>
        </p:txBody>
      </p:sp>
      <p:sp>
        <p:nvSpPr>
          <p:cNvPr id="6211" name="Rectangle 67"/>
          <p:cNvSpPr>
            <a:spLocks noGrp="1" noChangeArrowheads="1"/>
          </p:cNvSpPr>
          <p:nvPr>
            <p:ph type="ctrTitle" sz="quarter"/>
          </p:nvPr>
        </p:nvSpPr>
        <p:spPr>
          <a:xfrm>
            <a:off x="779463" y="1447800"/>
            <a:ext cx="7678737" cy="1081088"/>
          </a:xfrm>
        </p:spPr>
        <p:txBody>
          <a:bodyPr/>
          <a:lstStyle>
            <a:lvl1pPr algn="r">
              <a:defRPr/>
            </a:lvl1pPr>
          </a:lstStyle>
          <a:p>
            <a:r>
              <a:rPr lang="en-US"/>
              <a:t>Click to edit Master title style</a:t>
            </a:r>
          </a:p>
        </p:txBody>
      </p:sp>
      <p:sp>
        <p:nvSpPr>
          <p:cNvPr id="621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28" charset="2"/>
              <a:buNone/>
              <a:defRPr/>
            </a:lvl1pPr>
          </a:lstStyle>
          <a:p>
            <a:r>
              <a:rPr lang="en-US"/>
              <a:t>Click to edit Master subtitle style</a:t>
            </a:r>
          </a:p>
        </p:txBody>
      </p:sp>
      <p:sp>
        <p:nvSpPr>
          <p:cNvPr id="6213" name="Rectangle 69"/>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6214" name="Rectangle 70"/>
          <p:cNvSpPr>
            <a:spLocks noGrp="1" noChangeArrowheads="1"/>
          </p:cNvSpPr>
          <p:nvPr>
            <p:ph type="ftr" sz="quarter" idx="3"/>
          </p:nvPr>
        </p:nvSpPr>
        <p:spPr>
          <a:xfrm>
            <a:off x="3124200" y="6248400"/>
            <a:ext cx="2895600" cy="457200"/>
          </a:xfrm>
        </p:spPr>
        <p:txBody>
          <a:bodyPr/>
          <a:lstStyle>
            <a:lvl1pPr algn="ctr">
              <a:defRPr sz="1400"/>
            </a:lvl1pPr>
          </a:lstStyle>
          <a:p>
            <a:endParaRPr lang="en-US"/>
          </a:p>
        </p:txBody>
      </p:sp>
      <p:sp>
        <p:nvSpPr>
          <p:cNvPr id="6215" name="Rectangle 71"/>
          <p:cNvSpPr>
            <a:spLocks noGrp="1" noChangeArrowheads="1"/>
          </p:cNvSpPr>
          <p:nvPr>
            <p:ph type="sldNum" sz="quarter" idx="4"/>
          </p:nvPr>
        </p:nvSpPr>
        <p:spPr>
          <a:xfrm>
            <a:off x="6553200" y="6248400"/>
            <a:ext cx="1905000" cy="457200"/>
          </a:xfrm>
        </p:spPr>
        <p:txBody>
          <a:bodyPr/>
          <a:lstStyle>
            <a:lvl1pPr>
              <a:defRPr sz="1400"/>
            </a:lvl1pPr>
          </a:lstStyle>
          <a:p>
            <a:fld id="{B51B3C0B-4295-410F-A709-FCE38B35798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fld id="{C17B4F23-0B2F-4DF7-930D-223628745D4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990600"/>
            <a:ext cx="188595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990600"/>
            <a:ext cx="55054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fld id="{D1E2B282-A0AF-4653-ADCD-D2FDEF3A29C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fld id="{7FC1B292-AF0C-4B63-8568-0BC3CD611B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5" name="Slide Number Placeholder 4"/>
          <p:cNvSpPr>
            <a:spLocks noGrp="1"/>
          </p:cNvSpPr>
          <p:nvPr>
            <p:ph type="sldNum" sz="quarter" idx="11"/>
          </p:nvPr>
        </p:nvSpPr>
        <p:spPr/>
        <p:txBody>
          <a:bodyPr/>
          <a:lstStyle>
            <a:lvl1pPr>
              <a:defRPr/>
            </a:lvl1pPr>
          </a:lstStyle>
          <a:p>
            <a:fld id="{F961EFFE-EA8D-4184-A6F5-414C856813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905000"/>
            <a:ext cx="3390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905000"/>
            <a:ext cx="3390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6" name="Slide Number Placeholder 5"/>
          <p:cNvSpPr>
            <a:spLocks noGrp="1"/>
          </p:cNvSpPr>
          <p:nvPr>
            <p:ph type="sldNum" sz="quarter" idx="11"/>
          </p:nvPr>
        </p:nvSpPr>
        <p:spPr/>
        <p:txBody>
          <a:bodyPr/>
          <a:lstStyle>
            <a:lvl1pPr>
              <a:defRPr/>
            </a:lvl1pPr>
          </a:lstStyle>
          <a:p>
            <a:fld id="{43AE7587-E514-41C6-919D-723CD3672E5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8" name="Slide Number Placeholder 7"/>
          <p:cNvSpPr>
            <a:spLocks noGrp="1"/>
          </p:cNvSpPr>
          <p:nvPr>
            <p:ph type="sldNum" sz="quarter" idx="11"/>
          </p:nvPr>
        </p:nvSpPr>
        <p:spPr/>
        <p:txBody>
          <a:bodyPr/>
          <a:lstStyle>
            <a:lvl1pPr>
              <a:defRPr/>
            </a:lvl1pPr>
          </a:lstStyle>
          <a:p>
            <a:fld id="{12836D60-A9B1-4F43-ADCD-2F57DF2147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4" name="Slide Number Placeholder 3"/>
          <p:cNvSpPr>
            <a:spLocks noGrp="1"/>
          </p:cNvSpPr>
          <p:nvPr>
            <p:ph type="sldNum" sz="quarter" idx="11"/>
          </p:nvPr>
        </p:nvSpPr>
        <p:spPr/>
        <p:txBody>
          <a:bodyPr/>
          <a:lstStyle>
            <a:lvl1pPr>
              <a:defRPr/>
            </a:lvl1pPr>
          </a:lstStyle>
          <a:p>
            <a:fld id="{920D0E5B-F0FB-4583-9356-48E943B5F40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3" name="Slide Number Placeholder 2"/>
          <p:cNvSpPr>
            <a:spLocks noGrp="1"/>
          </p:cNvSpPr>
          <p:nvPr>
            <p:ph type="sldNum" sz="quarter" idx="11"/>
          </p:nvPr>
        </p:nvSpPr>
        <p:spPr/>
        <p:txBody>
          <a:bodyPr/>
          <a:lstStyle>
            <a:lvl1pPr>
              <a:defRPr/>
            </a:lvl1pPr>
          </a:lstStyle>
          <a:p>
            <a:fld id="{CE358C92-3868-43F9-BF91-9C34C965F3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6" name="Slide Number Placeholder 5"/>
          <p:cNvSpPr>
            <a:spLocks noGrp="1"/>
          </p:cNvSpPr>
          <p:nvPr>
            <p:ph type="sldNum" sz="quarter" idx="11"/>
          </p:nvPr>
        </p:nvSpPr>
        <p:spPr/>
        <p:txBody>
          <a:bodyPr/>
          <a:lstStyle>
            <a:lvl1pPr>
              <a:defRPr/>
            </a:lvl1pPr>
          </a:lstStyle>
          <a:p>
            <a:fld id="{56759F44-B449-4417-BE80-6774887668B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endParaRPr lang="en-US" sz="2400">
              <a:latin typeface="Palatino" pitchFamily="-128" charset="0"/>
            </a:endParaRPr>
          </a:p>
        </p:txBody>
      </p:sp>
      <p:sp>
        <p:nvSpPr>
          <p:cNvPr id="6" name="Slide Number Placeholder 5"/>
          <p:cNvSpPr>
            <a:spLocks noGrp="1"/>
          </p:cNvSpPr>
          <p:nvPr>
            <p:ph type="sldNum" sz="quarter" idx="11"/>
          </p:nvPr>
        </p:nvSpPr>
        <p:spPr/>
        <p:txBody>
          <a:bodyPr/>
          <a:lstStyle>
            <a:lvl1pPr>
              <a:defRPr/>
            </a:lvl1pPr>
          </a:lstStyle>
          <a:p>
            <a:fld id="{022B5BED-A42D-42BC-8A39-50930CD9F30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219200" y="-9525"/>
            <a:ext cx="7924800" cy="6867525"/>
            <a:chOff x="0" y="0"/>
            <a:chExt cx="5762" cy="4326"/>
          </a:xfrm>
        </p:grpSpPr>
        <p:sp>
          <p:nvSpPr>
            <p:cNvPr id="512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6"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7"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8"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2"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3"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4"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8"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9"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0"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4"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5"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9"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0"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1"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5"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6"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7"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1"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2"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3"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7"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8"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9"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3"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4"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5"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9"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0"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518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5185" name="Rectangle 65"/>
          <p:cNvSpPr>
            <a:spLocks noGrp="1" noChangeArrowheads="1"/>
          </p:cNvSpPr>
          <p:nvPr>
            <p:ph type="title"/>
          </p:nvPr>
        </p:nvSpPr>
        <p:spPr bwMode="auto">
          <a:xfrm>
            <a:off x="1219200" y="990600"/>
            <a:ext cx="6705600" cy="633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86" name="Rectangle 66"/>
          <p:cNvSpPr>
            <a:spLocks noGrp="1" noChangeArrowheads="1"/>
          </p:cNvSpPr>
          <p:nvPr>
            <p:ph type="body" idx="1"/>
          </p:nvPr>
        </p:nvSpPr>
        <p:spPr bwMode="auto">
          <a:xfrm>
            <a:off x="1828800" y="1905000"/>
            <a:ext cx="6934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88" name="Rectangle 68"/>
          <p:cNvSpPr>
            <a:spLocks noGrp="1" noChangeArrowheads="1"/>
          </p:cNvSpPr>
          <p:nvPr>
            <p:ph type="ftr" sz="quarter" idx="3"/>
          </p:nvPr>
        </p:nvSpPr>
        <p:spPr bwMode="auto">
          <a:xfrm>
            <a:off x="1219200" y="62484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atin typeface="+mn-lt"/>
              </a:defRPr>
            </a:lvl1pPr>
          </a:lstStyle>
          <a:p>
            <a:r>
              <a:rPr lang="en-US"/>
              <a:t>These slides are designed to accompany </a:t>
            </a:r>
            <a:r>
              <a:rPr lang="en-US" i="1"/>
              <a:t>Software Engineering: A Practitioner’s Approach, 7/e  </a:t>
            </a:r>
            <a:r>
              <a:rPr lang="en-US"/>
              <a:t>(McGraw-Hill, 2009). Slides copyright 2009 by Roger Pressman.</a:t>
            </a:r>
            <a:endParaRPr lang="en-US">
              <a:latin typeface="Palatino" pitchFamily="-128" charset="0"/>
            </a:endParaRPr>
          </a:p>
        </p:txBody>
      </p:sp>
      <p:sp>
        <p:nvSpPr>
          <p:cNvPr id="5189" name="Rectangle 69"/>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mn-lt"/>
              </a:defRPr>
            </a:lvl1pPr>
          </a:lstStyle>
          <a:p>
            <a:fld id="{79DC0B58-98C0-4D5B-B574-540CAFEB3C6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Helvetica" pitchFamily="-128" charset="0"/>
        </a:defRPr>
      </a:lvl2pPr>
      <a:lvl3pPr algn="l" rtl="0" fontAlgn="base">
        <a:spcBef>
          <a:spcPct val="0"/>
        </a:spcBef>
        <a:spcAft>
          <a:spcPct val="0"/>
        </a:spcAft>
        <a:defRPr sz="4000">
          <a:solidFill>
            <a:schemeClr val="tx2"/>
          </a:solidFill>
          <a:latin typeface="Helvetica" pitchFamily="-128" charset="0"/>
        </a:defRPr>
      </a:lvl3pPr>
      <a:lvl4pPr algn="l" rtl="0" fontAlgn="base">
        <a:spcBef>
          <a:spcPct val="0"/>
        </a:spcBef>
        <a:spcAft>
          <a:spcPct val="0"/>
        </a:spcAft>
        <a:defRPr sz="4000">
          <a:solidFill>
            <a:schemeClr val="tx2"/>
          </a:solidFill>
          <a:latin typeface="Helvetica" pitchFamily="-128" charset="0"/>
        </a:defRPr>
      </a:lvl4pPr>
      <a:lvl5pPr algn="l" rtl="0" fontAlgn="base">
        <a:spcBef>
          <a:spcPct val="0"/>
        </a:spcBef>
        <a:spcAft>
          <a:spcPct val="0"/>
        </a:spcAft>
        <a:defRPr sz="4000">
          <a:solidFill>
            <a:schemeClr val="tx2"/>
          </a:solidFill>
          <a:latin typeface="Helvetica" pitchFamily="-128" charset="0"/>
        </a:defRPr>
      </a:lvl5pPr>
      <a:lvl6pPr marL="457200" algn="l" rtl="0" fontAlgn="base">
        <a:spcBef>
          <a:spcPct val="0"/>
        </a:spcBef>
        <a:spcAft>
          <a:spcPct val="0"/>
        </a:spcAft>
        <a:defRPr sz="4000">
          <a:solidFill>
            <a:schemeClr val="tx2"/>
          </a:solidFill>
          <a:latin typeface="Helvetica" pitchFamily="-128" charset="0"/>
        </a:defRPr>
      </a:lvl6pPr>
      <a:lvl7pPr marL="914400" algn="l" rtl="0" fontAlgn="base">
        <a:spcBef>
          <a:spcPct val="0"/>
        </a:spcBef>
        <a:spcAft>
          <a:spcPct val="0"/>
        </a:spcAft>
        <a:defRPr sz="4000">
          <a:solidFill>
            <a:schemeClr val="tx2"/>
          </a:solidFill>
          <a:latin typeface="Helvetica" pitchFamily="-128" charset="0"/>
        </a:defRPr>
      </a:lvl7pPr>
      <a:lvl8pPr marL="1371600" algn="l" rtl="0" fontAlgn="base">
        <a:spcBef>
          <a:spcPct val="0"/>
        </a:spcBef>
        <a:spcAft>
          <a:spcPct val="0"/>
        </a:spcAft>
        <a:defRPr sz="4000">
          <a:solidFill>
            <a:schemeClr val="tx2"/>
          </a:solidFill>
          <a:latin typeface="Helvetica" pitchFamily="-128" charset="0"/>
        </a:defRPr>
      </a:lvl8pPr>
      <a:lvl9pPr marL="1828800" algn="l" rtl="0" fontAlgn="base">
        <a:spcBef>
          <a:spcPct val="0"/>
        </a:spcBef>
        <a:spcAft>
          <a:spcPct val="0"/>
        </a:spcAft>
        <a:defRPr sz="4000">
          <a:solidFill>
            <a:schemeClr val="tx2"/>
          </a:solidFill>
          <a:latin typeface="Helvetica" pitchFamily="-128" charset="0"/>
        </a:defRPr>
      </a:lvl9pPr>
    </p:titleStyle>
    <p:bodyStyle>
      <a:lvl1pPr marL="342900" indent="-342900" algn="l" rtl="0" fontAlgn="base">
        <a:spcBef>
          <a:spcPct val="20000"/>
        </a:spcBef>
        <a:spcAft>
          <a:spcPct val="0"/>
        </a:spcAft>
        <a:buClr>
          <a:schemeClr val="folHlink"/>
        </a:buClr>
        <a:buSzPct val="75000"/>
        <a:buFont typeface="Wingdings" pitchFamily="-128" charset="2"/>
        <a:buChar char="n"/>
        <a:defRPr sz="24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128" charset="2"/>
        <a:buChar char="n"/>
        <a:defRPr sz="2000">
          <a:solidFill>
            <a:schemeClr val="tx1"/>
          </a:solidFill>
          <a:latin typeface="+mn-lt"/>
        </a:defRPr>
      </a:lvl2pPr>
      <a:lvl3pPr marL="1143000" indent="-228600" algn="l" rtl="0" fontAlgn="base">
        <a:spcBef>
          <a:spcPct val="20000"/>
        </a:spcBef>
        <a:spcAft>
          <a:spcPct val="0"/>
        </a:spcAft>
        <a:buClr>
          <a:schemeClr val="tx2"/>
        </a:buClr>
        <a:buChar char="•"/>
        <a:defRPr>
          <a:solidFill>
            <a:schemeClr val="tx1"/>
          </a:solidFill>
          <a:latin typeface="+mn-lt"/>
        </a:defRPr>
      </a:lvl3pPr>
      <a:lvl4pPr marL="1600200" indent="-228600" algn="l" rtl="0" fontAlgn="base">
        <a:spcBef>
          <a:spcPct val="20000"/>
        </a:spcBef>
        <a:spcAft>
          <a:spcPct val="0"/>
        </a:spcAft>
        <a:buClr>
          <a:schemeClr val="hlink"/>
        </a:buClr>
        <a:buChar char="•"/>
        <a:defRPr sz="1600">
          <a:solidFill>
            <a:schemeClr val="tx1"/>
          </a:solidFill>
          <a:latin typeface="+mn-lt"/>
        </a:defRPr>
      </a:lvl4pPr>
      <a:lvl5pPr marL="2057400" indent="-228600" algn="l" rtl="0" fontAlgn="base">
        <a:spcBef>
          <a:spcPct val="20000"/>
        </a:spcBef>
        <a:spcAft>
          <a:spcPct val="0"/>
        </a:spcAft>
        <a:buClr>
          <a:schemeClr val="tx1"/>
        </a:buClr>
        <a:buSzPct val="85000"/>
        <a:buChar char="•"/>
        <a:defRPr sz="1600">
          <a:solidFill>
            <a:schemeClr val="tx1"/>
          </a:solidFill>
          <a:latin typeface="+mn-lt"/>
        </a:defRPr>
      </a:lvl5pPr>
      <a:lvl6pPr marL="2514600" indent="-228600" algn="l" rtl="0" fontAlgn="base">
        <a:spcBef>
          <a:spcPct val="20000"/>
        </a:spcBef>
        <a:spcAft>
          <a:spcPct val="0"/>
        </a:spcAft>
        <a:buClr>
          <a:schemeClr val="tx1"/>
        </a:buClr>
        <a:buSzPct val="85000"/>
        <a:buChar char="•"/>
        <a:defRPr sz="1600">
          <a:solidFill>
            <a:schemeClr val="tx1"/>
          </a:solidFill>
          <a:latin typeface="+mn-lt"/>
        </a:defRPr>
      </a:lvl6pPr>
      <a:lvl7pPr marL="2971800" indent="-228600" algn="l" rtl="0" fontAlgn="base">
        <a:spcBef>
          <a:spcPct val="20000"/>
        </a:spcBef>
        <a:spcAft>
          <a:spcPct val="0"/>
        </a:spcAft>
        <a:buClr>
          <a:schemeClr val="tx1"/>
        </a:buClr>
        <a:buSzPct val="85000"/>
        <a:buChar char="•"/>
        <a:defRPr sz="1600">
          <a:solidFill>
            <a:schemeClr val="tx1"/>
          </a:solidFill>
          <a:latin typeface="+mn-lt"/>
        </a:defRPr>
      </a:lvl7pPr>
      <a:lvl8pPr marL="3429000" indent="-228600" algn="l" rtl="0" fontAlgn="base">
        <a:spcBef>
          <a:spcPct val="20000"/>
        </a:spcBef>
        <a:spcAft>
          <a:spcPct val="0"/>
        </a:spcAft>
        <a:buClr>
          <a:schemeClr val="tx1"/>
        </a:buClr>
        <a:buSzPct val="85000"/>
        <a:buChar char="•"/>
        <a:defRPr sz="1600">
          <a:solidFill>
            <a:schemeClr val="tx1"/>
          </a:solidFill>
          <a:latin typeface="+mn-lt"/>
        </a:defRPr>
      </a:lvl8pPr>
      <a:lvl9pPr marL="3886200" indent="-228600" algn="l" rtl="0" fontAlgn="base">
        <a:spcBef>
          <a:spcPct val="20000"/>
        </a:spcBef>
        <a:spcAft>
          <a:spcPct val="0"/>
        </a:spcAft>
        <a:buClr>
          <a:schemeClr val="tx1"/>
        </a:buClr>
        <a:buSzPct val="8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0B97246A-2E2F-4E8E-A006-B140E8874DE2}" type="slidenum">
              <a:rPr lang="en-US"/>
              <a:pPr/>
              <a:t>1</a:t>
            </a:fld>
            <a:endParaRPr lang="en-US"/>
          </a:p>
        </p:txBody>
      </p:sp>
      <p:sp>
        <p:nvSpPr>
          <p:cNvPr id="149506" name="Rectangle 2"/>
          <p:cNvSpPr>
            <a:spLocks noGrp="1" noChangeArrowheads="1"/>
          </p:cNvSpPr>
          <p:nvPr>
            <p:ph type="title"/>
          </p:nvPr>
        </p:nvSpPr>
        <p:spPr/>
        <p:txBody>
          <a:bodyPr/>
          <a:lstStyle/>
          <a:p>
            <a:r>
              <a:rPr lang="en-US"/>
              <a:t>Chapter 2</a:t>
            </a:r>
          </a:p>
        </p:txBody>
      </p:sp>
      <p:sp>
        <p:nvSpPr>
          <p:cNvPr id="149507" name="Rectangle 3"/>
          <p:cNvSpPr>
            <a:spLocks noGrp="1" noChangeArrowheads="1"/>
          </p:cNvSpPr>
          <p:nvPr>
            <p:ph type="body" idx="1"/>
          </p:nvPr>
        </p:nvSpPr>
        <p:spPr/>
        <p:txBody>
          <a:bodyPr/>
          <a:lstStyle/>
          <a:p>
            <a:r>
              <a:rPr lang="en-US" b="1">
                <a:solidFill>
                  <a:schemeClr val="folHlink"/>
                </a:solidFill>
              </a:rPr>
              <a:t>Process Models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6406F34-91E0-43F4-AA6C-1ACE395238DC}" type="slidenum">
              <a:rPr lang="en-US"/>
              <a:pPr/>
              <a:t>10</a:t>
            </a:fld>
            <a:endParaRPr lang="en-US"/>
          </a:p>
        </p:txBody>
      </p:sp>
      <p:sp>
        <p:nvSpPr>
          <p:cNvPr id="180226" name="Rectangle 2"/>
          <p:cNvSpPr>
            <a:spLocks noGrp="1" noChangeArrowheads="1"/>
          </p:cNvSpPr>
          <p:nvPr>
            <p:ph type="title"/>
          </p:nvPr>
        </p:nvSpPr>
        <p:spPr>
          <a:xfrm>
            <a:off x="1219200" y="990600"/>
            <a:ext cx="5322888" cy="660400"/>
          </a:xfrm>
          <a:noFill/>
          <a:ln/>
        </p:spPr>
        <p:txBody>
          <a:bodyPr wrap="none" lIns="63500" tIns="25400" rIns="63500" bIns="25400" anchor="t">
            <a:spAutoFit/>
          </a:bodyPr>
          <a:lstStyle/>
          <a:p>
            <a:r>
              <a:rPr lang="en-US"/>
              <a:t>The Incremental Model</a:t>
            </a:r>
          </a:p>
        </p:txBody>
      </p:sp>
      <p:pic>
        <p:nvPicPr>
          <p:cNvPr id="180227" name="Picture 3"/>
          <p:cNvPicPr>
            <a:picLocks noChangeAspect="1" noChangeArrowheads="1"/>
          </p:cNvPicPr>
          <p:nvPr/>
        </p:nvPicPr>
        <p:blipFill>
          <a:blip r:embed="rId2" cstate="print"/>
          <a:srcRect/>
          <a:stretch>
            <a:fillRect/>
          </a:stretch>
        </p:blipFill>
        <p:spPr bwMode="auto">
          <a:xfrm>
            <a:off x="1524000" y="1905000"/>
            <a:ext cx="6875463" cy="4454525"/>
          </a:xfrm>
          <a:prstGeom prst="rect">
            <a:avLst/>
          </a:prstGeom>
          <a:solidFill>
            <a:srgbClr val="96E3FE"/>
          </a:solidFill>
          <a:ln w="12700">
            <a:noFill/>
            <a:miter lim="800000"/>
            <a:headEnd/>
            <a:tailEnd/>
          </a:ln>
          <a:effec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Activity</a:t>
            </a:r>
            <a:endParaRPr lang="en-US" dirty="0"/>
          </a:p>
        </p:txBody>
      </p:sp>
      <p:sp>
        <p:nvSpPr>
          <p:cNvPr id="3" name="Content Placeholder 2"/>
          <p:cNvSpPr>
            <a:spLocks noGrp="1"/>
          </p:cNvSpPr>
          <p:nvPr>
            <p:ph idx="1"/>
          </p:nvPr>
        </p:nvSpPr>
        <p:spPr/>
        <p:txBody>
          <a:bodyPr/>
          <a:lstStyle/>
          <a:p>
            <a:r>
              <a:rPr lang="en-US" dirty="0" smtClean="0"/>
              <a:t>In groups of 2, write your names on a</a:t>
            </a:r>
          </a:p>
          <a:p>
            <a:pPr>
              <a:buNone/>
            </a:pPr>
            <a:r>
              <a:rPr lang="en-US" smtClean="0"/>
              <a:t>piece of paper:</a:t>
            </a:r>
          </a:p>
          <a:p>
            <a:r>
              <a:rPr lang="en-US" smtClean="0"/>
              <a:t>Describe </a:t>
            </a:r>
            <a:r>
              <a:rPr lang="en-US" dirty="0" smtClean="0"/>
              <a:t>3 increments for </a:t>
            </a:r>
            <a:r>
              <a:rPr lang="en-US" dirty="0" smtClean="0"/>
              <a:t>word-processing software developed using the incremental paradigm </a:t>
            </a:r>
            <a:endParaRPr lang="en-US" dirty="0"/>
          </a:p>
        </p:txBody>
      </p:sp>
      <p:sp>
        <p:nvSpPr>
          <p:cNvPr id="5" name="Slide Number Placeholder 4"/>
          <p:cNvSpPr>
            <a:spLocks noGrp="1"/>
          </p:cNvSpPr>
          <p:nvPr>
            <p:ph type="sldNum" sz="quarter" idx="11"/>
          </p:nvPr>
        </p:nvSpPr>
        <p:spPr/>
        <p:txBody>
          <a:bodyPr/>
          <a:lstStyle/>
          <a:p>
            <a:fld id="{7FC1B292-AF0C-4B63-8568-0BC3CD611BA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1"/>
          </p:nvPr>
        </p:nvSpPr>
        <p:spPr/>
        <p:txBody>
          <a:bodyPr/>
          <a:lstStyle/>
          <a:p>
            <a:fld id="{A2392D85-5CF8-4F70-9E00-1599924DA7D5}" type="slidenum">
              <a:rPr lang="en-US"/>
              <a:pPr/>
              <a:t>12</a:t>
            </a:fld>
            <a:endParaRPr lang="en-US"/>
          </a:p>
        </p:txBody>
      </p:sp>
      <p:sp>
        <p:nvSpPr>
          <p:cNvPr id="182274" name="Rectangle 2"/>
          <p:cNvSpPr>
            <a:spLocks noGrp="1" noChangeArrowheads="1"/>
          </p:cNvSpPr>
          <p:nvPr>
            <p:ph type="title"/>
          </p:nvPr>
        </p:nvSpPr>
        <p:spPr>
          <a:xfrm>
            <a:off x="1295400" y="1066800"/>
            <a:ext cx="7553325" cy="660400"/>
          </a:xfrm>
          <a:noFill/>
          <a:ln/>
        </p:spPr>
        <p:txBody>
          <a:bodyPr wrap="none" lIns="63500" tIns="25400" rIns="63500" bIns="25400" anchor="t">
            <a:spAutoFit/>
          </a:bodyPr>
          <a:lstStyle/>
          <a:p>
            <a:r>
              <a:rPr lang="en-US"/>
              <a:t>Evolutionary Models: Prototyping</a:t>
            </a:r>
          </a:p>
        </p:txBody>
      </p:sp>
      <p:sp>
        <p:nvSpPr>
          <p:cNvPr id="182284" name="Text Box 12"/>
          <p:cNvSpPr txBox="1">
            <a:spLocks noChangeArrowheads="1"/>
          </p:cNvSpPr>
          <p:nvPr/>
        </p:nvSpPr>
        <p:spPr bwMode="auto">
          <a:xfrm>
            <a:off x="5359400" y="4629150"/>
            <a:ext cx="1039813" cy="422275"/>
          </a:xfrm>
          <a:prstGeom prst="rect">
            <a:avLst/>
          </a:prstGeom>
          <a:noFill/>
          <a:ln w="12700">
            <a:noFill/>
            <a:miter lim="800000"/>
            <a:headEnd/>
            <a:tailEnd/>
          </a:ln>
          <a:effectLst/>
        </p:spPr>
        <p:txBody>
          <a:bodyPr wrap="none">
            <a:spAutoFit/>
          </a:bodyPr>
          <a:lstStyle/>
          <a:p>
            <a:pPr algn="ctr">
              <a:lnSpc>
                <a:spcPct val="90000"/>
              </a:lnSpc>
            </a:pPr>
            <a:r>
              <a:rPr lang="en-US" sz="1200">
                <a:solidFill>
                  <a:schemeClr val="bg2"/>
                </a:solidFill>
                <a:latin typeface="Helvetica" pitchFamily="-128" charset="0"/>
              </a:rPr>
              <a:t>Construction</a:t>
            </a:r>
          </a:p>
          <a:p>
            <a:pPr algn="ctr">
              <a:lnSpc>
                <a:spcPct val="90000"/>
              </a:lnSpc>
            </a:pPr>
            <a:r>
              <a:rPr lang="en-US" sz="1200">
                <a:solidFill>
                  <a:schemeClr val="bg2"/>
                </a:solidFill>
                <a:latin typeface="Helvetica" pitchFamily="-128" charset="0"/>
              </a:rPr>
              <a:t>of prototype</a:t>
            </a:r>
          </a:p>
        </p:txBody>
      </p:sp>
      <p:grpSp>
        <p:nvGrpSpPr>
          <p:cNvPr id="182299" name="Group 27"/>
          <p:cNvGrpSpPr>
            <a:grpSpLocks/>
          </p:cNvGrpSpPr>
          <p:nvPr/>
        </p:nvGrpSpPr>
        <p:grpSpPr bwMode="auto">
          <a:xfrm>
            <a:off x="2590800" y="2057400"/>
            <a:ext cx="4419600" cy="4114800"/>
            <a:chOff x="1536" y="1152"/>
            <a:chExt cx="2920" cy="2864"/>
          </a:xfrm>
        </p:grpSpPr>
        <p:pic>
          <p:nvPicPr>
            <p:cNvPr id="182287" name="Picture 15"/>
            <p:cNvPicPr>
              <a:picLocks noChangeAspect="1" noChangeArrowheads="1"/>
            </p:cNvPicPr>
            <p:nvPr/>
          </p:nvPicPr>
          <p:blipFill>
            <a:blip r:embed="rId2" cstate="print"/>
            <a:srcRect/>
            <a:stretch>
              <a:fillRect/>
            </a:stretch>
          </p:blipFill>
          <p:spPr bwMode="auto">
            <a:xfrm>
              <a:off x="1536" y="1152"/>
              <a:ext cx="2920" cy="2864"/>
            </a:xfrm>
            <a:prstGeom prst="rect">
              <a:avLst/>
            </a:prstGeom>
            <a:solidFill>
              <a:srgbClr val="96E3FE"/>
            </a:solidFill>
            <a:ln w="12700">
              <a:noFill/>
              <a:miter lim="800000"/>
              <a:headEnd/>
              <a:tailEnd/>
            </a:ln>
            <a:effectLst/>
          </p:spPr>
        </p:pic>
        <p:sp>
          <p:nvSpPr>
            <p:cNvPr id="182288" name="Rectangle 16"/>
            <p:cNvSpPr>
              <a:spLocks noChangeArrowheads="1"/>
            </p:cNvSpPr>
            <p:nvPr/>
          </p:nvSpPr>
          <p:spPr bwMode="auto">
            <a:xfrm>
              <a:off x="1894" y="1675"/>
              <a:ext cx="656" cy="363"/>
            </a:xfrm>
            <a:prstGeom prst="rect">
              <a:avLst/>
            </a:prstGeom>
            <a:solidFill>
              <a:schemeClr val="tx1"/>
            </a:solidFill>
            <a:ln w="12700">
              <a:solidFill>
                <a:schemeClr val="tx1"/>
              </a:solidFill>
              <a:miter lim="800000"/>
              <a:headEnd/>
              <a:tailEnd/>
            </a:ln>
            <a:effectLst/>
          </p:spPr>
          <p:txBody>
            <a:bodyPr wrap="none" anchor="ctr"/>
            <a:lstStyle/>
            <a:p>
              <a:pPr algn="ctr">
                <a:lnSpc>
                  <a:spcPct val="90000"/>
                </a:lnSpc>
              </a:pPr>
              <a:endParaRPr lang="en-US" sz="1800" b="1">
                <a:latin typeface="Helvetica" pitchFamily="-128" charset="0"/>
              </a:endParaRPr>
            </a:p>
          </p:txBody>
        </p:sp>
        <p:sp>
          <p:nvSpPr>
            <p:cNvPr id="182289" name="Text Box 17"/>
            <p:cNvSpPr txBox="1">
              <a:spLocks noChangeArrowheads="1"/>
            </p:cNvSpPr>
            <p:nvPr/>
          </p:nvSpPr>
          <p:spPr bwMode="auto">
            <a:xfrm>
              <a:off x="1849" y="1772"/>
              <a:ext cx="799" cy="179"/>
            </a:xfrm>
            <a:prstGeom prst="rect">
              <a:avLst/>
            </a:prstGeom>
            <a:noFill/>
            <a:ln w="12700">
              <a:noFill/>
              <a:miter lim="800000"/>
              <a:headEnd/>
              <a:tailEnd/>
            </a:ln>
            <a:effectLst/>
          </p:spPr>
          <p:txBody>
            <a:bodyPr wrap="none">
              <a:spAutoFit/>
            </a:bodyPr>
            <a:lstStyle/>
            <a:p>
              <a:pPr>
                <a:lnSpc>
                  <a:spcPct val="90000"/>
                </a:lnSpc>
              </a:pPr>
              <a:r>
                <a:rPr lang="en-US" sz="1200">
                  <a:solidFill>
                    <a:schemeClr val="bg2"/>
                  </a:solidFill>
                  <a:latin typeface="Helvetica" pitchFamily="-128" charset="0"/>
                </a:rPr>
                <a:t>communication</a:t>
              </a:r>
              <a:endParaRPr lang="en-US" sz="1800" b="1">
                <a:latin typeface="Helvetica" pitchFamily="-128" charset="0"/>
              </a:endParaRPr>
            </a:p>
          </p:txBody>
        </p:sp>
        <p:sp>
          <p:nvSpPr>
            <p:cNvPr id="182290" name="Rectangle 18"/>
            <p:cNvSpPr>
              <a:spLocks noChangeArrowheads="1"/>
            </p:cNvSpPr>
            <p:nvPr/>
          </p:nvSpPr>
          <p:spPr bwMode="auto">
            <a:xfrm>
              <a:off x="3357" y="1532"/>
              <a:ext cx="492" cy="273"/>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82291" name="Text Box 19"/>
            <p:cNvSpPr txBox="1">
              <a:spLocks noChangeArrowheads="1"/>
            </p:cNvSpPr>
            <p:nvPr/>
          </p:nvSpPr>
          <p:spPr bwMode="auto">
            <a:xfrm>
              <a:off x="3418" y="1532"/>
              <a:ext cx="378" cy="294"/>
            </a:xfrm>
            <a:prstGeom prst="rect">
              <a:avLst/>
            </a:prstGeom>
            <a:noFill/>
            <a:ln w="12700">
              <a:noFill/>
              <a:miter lim="800000"/>
              <a:headEnd/>
              <a:tailEnd/>
            </a:ln>
            <a:effectLst/>
          </p:spPr>
          <p:txBody>
            <a:bodyPr wrap="none">
              <a:spAutoFit/>
            </a:bodyPr>
            <a:lstStyle/>
            <a:p>
              <a:pPr algn="ctr">
                <a:lnSpc>
                  <a:spcPct val="90000"/>
                </a:lnSpc>
              </a:pPr>
              <a:r>
                <a:rPr lang="en-US" sz="1200">
                  <a:solidFill>
                    <a:schemeClr val="bg2"/>
                  </a:solidFill>
                  <a:latin typeface="Helvetica" pitchFamily="-128" charset="0"/>
                </a:rPr>
                <a:t>Quick</a:t>
              </a:r>
            </a:p>
            <a:p>
              <a:pPr algn="ctr">
                <a:lnSpc>
                  <a:spcPct val="90000"/>
                </a:lnSpc>
              </a:pPr>
              <a:r>
                <a:rPr lang="en-US" sz="1200">
                  <a:solidFill>
                    <a:schemeClr val="bg2"/>
                  </a:solidFill>
                  <a:latin typeface="Helvetica" pitchFamily="-128" charset="0"/>
                </a:rPr>
                <a:t>plan</a:t>
              </a:r>
            </a:p>
          </p:txBody>
        </p:sp>
        <p:sp>
          <p:nvSpPr>
            <p:cNvPr id="182292" name="Rectangle 20"/>
            <p:cNvSpPr>
              <a:spLocks noChangeArrowheads="1"/>
            </p:cNvSpPr>
            <p:nvPr/>
          </p:nvSpPr>
          <p:spPr bwMode="auto">
            <a:xfrm>
              <a:off x="3713" y="1983"/>
              <a:ext cx="547" cy="315"/>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82293" name="Rectangle 21"/>
            <p:cNvSpPr>
              <a:spLocks noChangeArrowheads="1"/>
            </p:cNvSpPr>
            <p:nvPr/>
          </p:nvSpPr>
          <p:spPr bwMode="auto">
            <a:xfrm>
              <a:off x="4301" y="2052"/>
              <a:ext cx="41" cy="184"/>
            </a:xfrm>
            <a:prstGeom prst="rect">
              <a:avLst/>
            </a:prstGeom>
            <a:solidFill>
              <a:srgbClr val="96E3FE"/>
            </a:solidFill>
            <a:ln w="12700">
              <a:solidFill>
                <a:srgbClr val="96E3FE"/>
              </a:solidFill>
              <a:miter lim="800000"/>
              <a:headEnd/>
              <a:tailEnd/>
            </a:ln>
            <a:effectLst/>
          </p:spPr>
          <p:txBody>
            <a:bodyPr wrap="none" anchor="ctr"/>
            <a:lstStyle/>
            <a:p>
              <a:endParaRPr lang="en-US"/>
            </a:p>
          </p:txBody>
        </p:sp>
        <p:sp>
          <p:nvSpPr>
            <p:cNvPr id="182294" name="Text Box 22"/>
            <p:cNvSpPr txBox="1">
              <a:spLocks noChangeArrowheads="1"/>
            </p:cNvSpPr>
            <p:nvPr/>
          </p:nvSpPr>
          <p:spPr bwMode="auto">
            <a:xfrm>
              <a:off x="3638" y="2004"/>
              <a:ext cx="704" cy="294"/>
            </a:xfrm>
            <a:prstGeom prst="rect">
              <a:avLst/>
            </a:prstGeom>
            <a:noFill/>
            <a:ln w="12700">
              <a:noFill/>
              <a:miter lim="800000"/>
              <a:headEnd/>
              <a:tailEnd/>
            </a:ln>
            <a:effectLst/>
          </p:spPr>
          <p:txBody>
            <a:bodyPr wrap="none">
              <a:spAutoFit/>
            </a:bodyPr>
            <a:lstStyle/>
            <a:p>
              <a:pPr algn="ctr">
                <a:lnSpc>
                  <a:spcPct val="90000"/>
                </a:lnSpc>
              </a:pPr>
              <a:r>
                <a:rPr lang="en-US" sz="1200">
                  <a:solidFill>
                    <a:schemeClr val="bg2"/>
                  </a:solidFill>
                  <a:latin typeface="Helvetica" pitchFamily="-128" charset="0"/>
                </a:rPr>
                <a:t>Modeling</a:t>
              </a:r>
            </a:p>
            <a:p>
              <a:pPr algn="ctr">
                <a:lnSpc>
                  <a:spcPct val="90000"/>
                </a:lnSpc>
              </a:pPr>
              <a:r>
                <a:rPr lang="en-US" sz="1200">
                  <a:solidFill>
                    <a:schemeClr val="bg2"/>
                  </a:solidFill>
                  <a:latin typeface="Helvetica" pitchFamily="-128" charset="0"/>
                </a:rPr>
                <a:t>Quick design</a:t>
              </a:r>
            </a:p>
          </p:txBody>
        </p:sp>
        <p:sp>
          <p:nvSpPr>
            <p:cNvPr id="182295" name="Rectangle 23"/>
            <p:cNvSpPr>
              <a:spLocks noChangeArrowheads="1"/>
            </p:cNvSpPr>
            <p:nvPr/>
          </p:nvSpPr>
          <p:spPr bwMode="auto">
            <a:xfrm>
              <a:off x="3508" y="3091"/>
              <a:ext cx="635" cy="390"/>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82296" name="Text Box 24"/>
            <p:cNvSpPr txBox="1">
              <a:spLocks noChangeArrowheads="1"/>
            </p:cNvSpPr>
            <p:nvPr/>
          </p:nvSpPr>
          <p:spPr bwMode="auto">
            <a:xfrm>
              <a:off x="3476" y="3153"/>
              <a:ext cx="687" cy="294"/>
            </a:xfrm>
            <a:prstGeom prst="rect">
              <a:avLst/>
            </a:prstGeom>
            <a:noFill/>
            <a:ln w="12700">
              <a:noFill/>
              <a:miter lim="800000"/>
              <a:headEnd/>
              <a:tailEnd/>
            </a:ln>
            <a:effectLst/>
          </p:spPr>
          <p:txBody>
            <a:bodyPr wrap="none">
              <a:spAutoFit/>
            </a:bodyPr>
            <a:lstStyle/>
            <a:p>
              <a:pPr algn="ctr">
                <a:lnSpc>
                  <a:spcPct val="90000"/>
                </a:lnSpc>
              </a:pPr>
              <a:r>
                <a:rPr lang="en-US" sz="1200">
                  <a:solidFill>
                    <a:schemeClr val="bg2"/>
                  </a:solidFill>
                  <a:latin typeface="Helvetica" pitchFamily="-128" charset="0"/>
                </a:rPr>
                <a:t>Construction</a:t>
              </a:r>
            </a:p>
            <a:p>
              <a:pPr algn="ctr">
                <a:lnSpc>
                  <a:spcPct val="90000"/>
                </a:lnSpc>
              </a:pPr>
              <a:r>
                <a:rPr lang="en-US" sz="1200">
                  <a:solidFill>
                    <a:schemeClr val="bg2"/>
                  </a:solidFill>
                  <a:latin typeface="Helvetica" pitchFamily="-128" charset="0"/>
                </a:rPr>
                <a:t>of prototype</a:t>
              </a:r>
            </a:p>
          </p:txBody>
        </p:sp>
        <p:sp>
          <p:nvSpPr>
            <p:cNvPr id="182297" name="Rectangle 25"/>
            <p:cNvSpPr>
              <a:spLocks noChangeArrowheads="1"/>
            </p:cNvSpPr>
            <p:nvPr/>
          </p:nvSpPr>
          <p:spPr bwMode="auto">
            <a:xfrm>
              <a:off x="1819" y="2934"/>
              <a:ext cx="642" cy="403"/>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82298" name="Text Box 26"/>
            <p:cNvSpPr txBox="1">
              <a:spLocks noChangeArrowheads="1"/>
            </p:cNvSpPr>
            <p:nvPr/>
          </p:nvSpPr>
          <p:spPr bwMode="auto">
            <a:xfrm>
              <a:off x="1812" y="2961"/>
              <a:ext cx="659" cy="409"/>
            </a:xfrm>
            <a:prstGeom prst="rect">
              <a:avLst/>
            </a:prstGeom>
            <a:noFill/>
            <a:ln w="12700">
              <a:noFill/>
              <a:miter lim="800000"/>
              <a:headEnd/>
              <a:tailEnd/>
            </a:ln>
            <a:effectLst/>
          </p:spPr>
          <p:txBody>
            <a:bodyPr wrap="none">
              <a:spAutoFit/>
            </a:bodyPr>
            <a:lstStyle/>
            <a:p>
              <a:pPr algn="ctr">
                <a:lnSpc>
                  <a:spcPct val="90000"/>
                </a:lnSpc>
              </a:pPr>
              <a:r>
                <a:rPr lang="en-US" sz="1200">
                  <a:solidFill>
                    <a:schemeClr val="bg2"/>
                  </a:solidFill>
                  <a:latin typeface="Helvetica" pitchFamily="-128" charset="0"/>
                </a:rPr>
                <a:t>Deployment</a:t>
              </a:r>
            </a:p>
            <a:p>
              <a:pPr algn="ctr">
                <a:lnSpc>
                  <a:spcPct val="90000"/>
                </a:lnSpc>
              </a:pPr>
              <a:r>
                <a:rPr lang="en-US" sz="1200">
                  <a:solidFill>
                    <a:schemeClr val="bg2"/>
                  </a:solidFill>
                  <a:latin typeface="Helvetica" pitchFamily="-128" charset="0"/>
                </a:rPr>
                <a:t>delivery &amp;</a:t>
              </a:r>
            </a:p>
            <a:p>
              <a:pPr algn="ctr">
                <a:lnSpc>
                  <a:spcPct val="90000"/>
                </a:lnSpc>
              </a:pPr>
              <a:r>
                <a:rPr lang="en-US" sz="1200">
                  <a:solidFill>
                    <a:schemeClr val="bg2"/>
                  </a:solidFill>
                  <a:latin typeface="Helvetica" pitchFamily="-128" charset="0"/>
                </a:rPr>
                <a:t>feedback</a:t>
              </a:r>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3EAE28B-81BC-497A-B069-95322A5724D4}" type="slidenum">
              <a:rPr lang="en-US"/>
              <a:pPr/>
              <a:t>13</a:t>
            </a:fld>
            <a:endParaRPr lang="en-US"/>
          </a:p>
        </p:txBody>
      </p:sp>
      <p:sp>
        <p:nvSpPr>
          <p:cNvPr id="183298" name="Rectangle 2"/>
          <p:cNvSpPr>
            <a:spLocks noGrp="1" noChangeArrowheads="1"/>
          </p:cNvSpPr>
          <p:nvPr>
            <p:ph type="title"/>
          </p:nvPr>
        </p:nvSpPr>
        <p:spPr>
          <a:xfrm>
            <a:off x="1219200" y="1066800"/>
            <a:ext cx="7299325" cy="660400"/>
          </a:xfrm>
          <a:noFill/>
          <a:ln/>
        </p:spPr>
        <p:txBody>
          <a:bodyPr wrap="none" lIns="63500" tIns="25400" rIns="63500" bIns="25400" anchor="t">
            <a:spAutoFit/>
          </a:bodyPr>
          <a:lstStyle/>
          <a:p>
            <a:r>
              <a:rPr lang="en-US"/>
              <a:t>Evolutionary Models: The Spiral</a:t>
            </a:r>
          </a:p>
        </p:txBody>
      </p:sp>
      <p:pic>
        <p:nvPicPr>
          <p:cNvPr id="183299" name="Picture 3"/>
          <p:cNvPicPr>
            <a:picLocks noChangeAspect="1" noChangeArrowheads="1"/>
          </p:cNvPicPr>
          <p:nvPr/>
        </p:nvPicPr>
        <p:blipFill>
          <a:blip r:embed="rId2" cstate="print"/>
          <a:srcRect/>
          <a:stretch>
            <a:fillRect/>
          </a:stretch>
        </p:blipFill>
        <p:spPr bwMode="auto">
          <a:xfrm>
            <a:off x="2133600" y="1828800"/>
            <a:ext cx="5651500" cy="4300538"/>
          </a:xfrm>
          <a:prstGeom prst="rect">
            <a:avLst/>
          </a:prstGeom>
          <a:solidFill>
            <a:srgbClr val="96E3FE"/>
          </a:solidFill>
          <a:ln w="12700">
            <a:noFill/>
            <a:miter lim="800000"/>
            <a:headEnd/>
            <a:tailEnd/>
          </a:ln>
          <a:effec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CDB5A7-1D99-4638-B226-BD418FCBFEA7}" type="slidenum">
              <a:rPr lang="en-US"/>
              <a:pPr/>
              <a:t>14</a:t>
            </a:fld>
            <a:endParaRPr lang="en-US"/>
          </a:p>
        </p:txBody>
      </p:sp>
      <p:sp>
        <p:nvSpPr>
          <p:cNvPr id="184322" name="Rectangle 2"/>
          <p:cNvSpPr>
            <a:spLocks noGrp="1" noChangeArrowheads="1"/>
          </p:cNvSpPr>
          <p:nvPr>
            <p:ph type="title"/>
          </p:nvPr>
        </p:nvSpPr>
        <p:spPr>
          <a:xfrm>
            <a:off x="1219200" y="1143000"/>
            <a:ext cx="7696200" cy="600075"/>
          </a:xfrm>
        </p:spPr>
        <p:txBody>
          <a:bodyPr/>
          <a:lstStyle/>
          <a:p>
            <a:r>
              <a:rPr lang="en-US"/>
              <a:t>Evolutionary Models: Concurrent</a:t>
            </a:r>
          </a:p>
        </p:txBody>
      </p:sp>
      <p:pic>
        <p:nvPicPr>
          <p:cNvPr id="184323" name="Picture 3"/>
          <p:cNvPicPr>
            <a:picLocks noChangeAspect="1" noChangeArrowheads="1"/>
          </p:cNvPicPr>
          <p:nvPr/>
        </p:nvPicPr>
        <p:blipFill>
          <a:blip r:embed="rId2" cstate="print"/>
          <a:srcRect/>
          <a:stretch>
            <a:fillRect/>
          </a:stretch>
        </p:blipFill>
        <p:spPr bwMode="auto">
          <a:xfrm>
            <a:off x="2971800" y="1828800"/>
            <a:ext cx="3201988" cy="4495800"/>
          </a:xfrm>
          <a:prstGeom prst="rect">
            <a:avLst/>
          </a:prstGeom>
          <a:solidFill>
            <a:srgbClr val="96E3FE"/>
          </a:solidFill>
          <a:ln w="12700">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00D9ABE1-0216-4D49-8874-A974D151C26C}" type="slidenum">
              <a:rPr lang="en-US"/>
              <a:pPr/>
              <a:t>15</a:t>
            </a:fld>
            <a:endParaRPr lang="en-US"/>
          </a:p>
        </p:txBody>
      </p:sp>
      <p:sp>
        <p:nvSpPr>
          <p:cNvPr id="186371" name="Rectangle 3"/>
          <p:cNvSpPr>
            <a:spLocks noGrp="1" noChangeArrowheads="1"/>
          </p:cNvSpPr>
          <p:nvPr>
            <p:ph type="title"/>
          </p:nvPr>
        </p:nvSpPr>
        <p:spPr>
          <a:xfrm>
            <a:off x="1219200" y="1143000"/>
            <a:ext cx="7351713" cy="600075"/>
          </a:xfrm>
        </p:spPr>
        <p:txBody>
          <a:bodyPr/>
          <a:lstStyle/>
          <a:p>
            <a:r>
              <a:rPr lang="en-US" dirty="0" smtClean="0"/>
              <a:t>The Unified Process (UP)</a:t>
            </a:r>
            <a:endParaRPr lang="en-US" dirty="0"/>
          </a:p>
        </p:txBody>
      </p:sp>
      <p:grpSp>
        <p:nvGrpSpPr>
          <p:cNvPr id="186376" name="Group 8"/>
          <p:cNvGrpSpPr>
            <a:grpSpLocks/>
          </p:cNvGrpSpPr>
          <p:nvPr/>
        </p:nvGrpSpPr>
        <p:grpSpPr bwMode="auto">
          <a:xfrm>
            <a:off x="3886200" y="1752600"/>
            <a:ext cx="4679950" cy="4244975"/>
            <a:chOff x="1132" y="638"/>
            <a:chExt cx="3496" cy="3177"/>
          </a:xfrm>
        </p:grpSpPr>
        <p:pic>
          <p:nvPicPr>
            <p:cNvPr id="186372" name="Picture 4"/>
            <p:cNvPicPr>
              <a:picLocks noChangeAspect="1" noChangeArrowheads="1"/>
            </p:cNvPicPr>
            <p:nvPr/>
          </p:nvPicPr>
          <p:blipFill>
            <a:blip r:embed="rId2" cstate="print"/>
            <a:srcRect/>
            <a:stretch>
              <a:fillRect/>
            </a:stretch>
          </p:blipFill>
          <p:spPr bwMode="auto">
            <a:xfrm>
              <a:off x="1132" y="647"/>
              <a:ext cx="3496" cy="3168"/>
            </a:xfrm>
            <a:prstGeom prst="rect">
              <a:avLst/>
            </a:prstGeom>
            <a:noFill/>
            <a:ln w="12700">
              <a:noFill/>
              <a:miter lim="800000"/>
              <a:headEnd/>
              <a:tailEnd/>
            </a:ln>
            <a:effectLst/>
          </p:spPr>
        </p:pic>
        <p:sp>
          <p:nvSpPr>
            <p:cNvPr id="186373" name="Rectangle 5"/>
            <p:cNvSpPr>
              <a:spLocks noChangeArrowheads="1"/>
            </p:cNvSpPr>
            <p:nvPr/>
          </p:nvSpPr>
          <p:spPr bwMode="auto">
            <a:xfrm>
              <a:off x="1279" y="1100"/>
              <a:ext cx="868" cy="239"/>
            </a:xfrm>
            <a:prstGeom prst="rect">
              <a:avLst/>
            </a:prstGeom>
            <a:solidFill>
              <a:schemeClr val="tx1"/>
            </a:solidFill>
            <a:ln w="12700">
              <a:solidFill>
                <a:schemeClr val="tx1"/>
              </a:solidFill>
              <a:miter lim="800000"/>
              <a:headEnd/>
              <a:tailEnd/>
            </a:ln>
            <a:effectLst/>
          </p:spPr>
          <p:txBody>
            <a:bodyPr wrap="none" anchor="ctr"/>
            <a:lstStyle/>
            <a:p>
              <a:pPr algn="ctr">
                <a:lnSpc>
                  <a:spcPct val="90000"/>
                </a:lnSpc>
              </a:pPr>
              <a:r>
                <a:rPr lang="en-US" sz="1600">
                  <a:solidFill>
                    <a:schemeClr val="bg2"/>
                  </a:solidFill>
                  <a:latin typeface="Helvetica" pitchFamily="-128" charset="0"/>
                </a:rPr>
                <a:t>inception</a:t>
              </a:r>
              <a:endParaRPr lang="en-US" sz="1800" b="1">
                <a:solidFill>
                  <a:schemeClr val="bg2"/>
                </a:solidFill>
                <a:latin typeface="Helvetica" pitchFamily="-128" charset="0"/>
              </a:endParaRPr>
            </a:p>
          </p:txBody>
        </p:sp>
        <p:sp>
          <p:nvSpPr>
            <p:cNvPr id="186374" name="Rectangle 6"/>
            <p:cNvSpPr>
              <a:spLocks noChangeArrowheads="1"/>
            </p:cNvSpPr>
            <p:nvPr/>
          </p:nvSpPr>
          <p:spPr bwMode="auto">
            <a:xfrm>
              <a:off x="2496" y="638"/>
              <a:ext cx="923" cy="200"/>
            </a:xfrm>
            <a:prstGeom prst="rect">
              <a:avLst/>
            </a:prstGeom>
            <a:solidFill>
              <a:schemeClr val="tx1"/>
            </a:solidFill>
            <a:ln w="12700">
              <a:solidFill>
                <a:schemeClr val="tx1"/>
              </a:solidFill>
              <a:miter lim="800000"/>
              <a:headEnd/>
              <a:tailEnd/>
            </a:ln>
            <a:effectLst/>
          </p:spPr>
          <p:txBody>
            <a:bodyPr wrap="none" anchor="ctr"/>
            <a:lstStyle/>
            <a:p>
              <a:endParaRPr lang="en-US"/>
            </a:p>
          </p:txBody>
        </p:sp>
        <p:sp>
          <p:nvSpPr>
            <p:cNvPr id="186375" name="Text Box 7"/>
            <p:cNvSpPr txBox="1">
              <a:spLocks noChangeArrowheads="1"/>
            </p:cNvSpPr>
            <p:nvPr/>
          </p:nvSpPr>
          <p:spPr bwMode="auto">
            <a:xfrm>
              <a:off x="2554" y="655"/>
              <a:ext cx="888" cy="234"/>
            </a:xfrm>
            <a:prstGeom prst="rect">
              <a:avLst/>
            </a:prstGeom>
            <a:noFill/>
            <a:ln w="12700">
              <a:noFill/>
              <a:miter lim="800000"/>
              <a:headEnd/>
              <a:tailEnd/>
            </a:ln>
            <a:effectLst/>
          </p:spPr>
          <p:txBody>
            <a:bodyPr wrap="none">
              <a:spAutoFit/>
            </a:bodyPr>
            <a:lstStyle/>
            <a:p>
              <a:pPr>
                <a:lnSpc>
                  <a:spcPct val="90000"/>
                </a:lnSpc>
              </a:pPr>
              <a:r>
                <a:rPr lang="en-US" sz="1600">
                  <a:solidFill>
                    <a:schemeClr val="bg2"/>
                  </a:solidFill>
                  <a:latin typeface="Helvetica" pitchFamily="-128" charset="0"/>
                </a:rPr>
                <a:t>elaboration</a:t>
              </a:r>
            </a:p>
          </p:txBody>
        </p:sp>
      </p:grpSp>
      <p:sp>
        <p:nvSpPr>
          <p:cNvPr id="10" name="TextBox 9"/>
          <p:cNvSpPr txBox="1"/>
          <p:nvPr/>
        </p:nvSpPr>
        <p:spPr>
          <a:xfrm>
            <a:off x="533400" y="2438400"/>
            <a:ext cx="3124200" cy="3785652"/>
          </a:xfrm>
          <a:prstGeom prst="rect">
            <a:avLst/>
          </a:prstGeom>
          <a:noFill/>
        </p:spPr>
        <p:txBody>
          <a:bodyPr wrap="square" rtlCol="0">
            <a:spAutoFit/>
          </a:bodyPr>
          <a:lstStyle/>
          <a:p>
            <a:r>
              <a:rPr lang="en-US" dirty="0" smtClean="0">
                <a:solidFill>
                  <a:schemeClr val="folHlink"/>
                </a:solidFill>
              </a:rPr>
              <a:t>Unified Process</a:t>
            </a:r>
            <a:r>
              <a:rPr lang="en-US" dirty="0" smtClean="0"/>
              <a:t>—a “use-case driven, architecture-centric, iterative and incremental” software process closely aligned with the Unified Modeling Language (UML)</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F7FB9C80-E5C7-4687-87F6-D55E06BFDEA8}" type="slidenum">
              <a:rPr lang="en-US"/>
              <a:pPr/>
              <a:t>16</a:t>
            </a:fld>
            <a:endParaRPr lang="en-US"/>
          </a:p>
        </p:txBody>
      </p:sp>
      <p:sp>
        <p:nvSpPr>
          <p:cNvPr id="187395" name="Rectangle 3"/>
          <p:cNvSpPr>
            <a:spLocks noGrp="1" noChangeArrowheads="1"/>
          </p:cNvSpPr>
          <p:nvPr>
            <p:ph type="title"/>
          </p:nvPr>
        </p:nvSpPr>
        <p:spPr>
          <a:xfrm>
            <a:off x="1219200" y="914400"/>
            <a:ext cx="2971800" cy="836613"/>
          </a:xfrm>
        </p:spPr>
        <p:txBody>
          <a:bodyPr/>
          <a:lstStyle/>
          <a:p>
            <a:r>
              <a:rPr lang="en-US"/>
              <a:t>UP Phases</a:t>
            </a:r>
          </a:p>
        </p:txBody>
      </p:sp>
      <p:grpSp>
        <p:nvGrpSpPr>
          <p:cNvPr id="187397" name="Group 5"/>
          <p:cNvGrpSpPr>
            <a:grpSpLocks/>
          </p:cNvGrpSpPr>
          <p:nvPr/>
        </p:nvGrpSpPr>
        <p:grpSpPr bwMode="auto">
          <a:xfrm>
            <a:off x="990600" y="1828800"/>
            <a:ext cx="7408863" cy="4416425"/>
            <a:chOff x="421" y="674"/>
            <a:chExt cx="5043" cy="3143"/>
          </a:xfrm>
        </p:grpSpPr>
        <p:sp>
          <p:nvSpPr>
            <p:cNvPr id="187394" name="Rectangle 2"/>
            <p:cNvSpPr>
              <a:spLocks noChangeArrowheads="1"/>
            </p:cNvSpPr>
            <p:nvPr/>
          </p:nvSpPr>
          <p:spPr bwMode="auto">
            <a:xfrm>
              <a:off x="421" y="674"/>
              <a:ext cx="5043" cy="3143"/>
            </a:xfrm>
            <a:prstGeom prst="rect">
              <a:avLst/>
            </a:prstGeom>
            <a:solidFill>
              <a:srgbClr val="96E3FE"/>
            </a:solidFill>
            <a:ln w="12700">
              <a:noFill/>
              <a:miter lim="800000"/>
              <a:headEnd/>
              <a:tailEnd/>
            </a:ln>
            <a:effectLst>
              <a:outerShdw dist="35921" dir="2700000" algn="ctr" rotWithShape="0">
                <a:schemeClr val="bg2"/>
              </a:outerShdw>
            </a:effectLst>
          </p:spPr>
          <p:txBody>
            <a:bodyPr wrap="none" anchor="ctr"/>
            <a:lstStyle/>
            <a:p>
              <a:endParaRPr lang="en-US"/>
            </a:p>
          </p:txBody>
        </p:sp>
        <p:pic>
          <p:nvPicPr>
            <p:cNvPr id="187396" name="Picture 4"/>
            <p:cNvPicPr>
              <a:picLocks noChangeAspect="1" noChangeArrowheads="1"/>
            </p:cNvPicPr>
            <p:nvPr/>
          </p:nvPicPr>
          <p:blipFill>
            <a:blip r:embed="rId2" cstate="print"/>
            <a:srcRect/>
            <a:stretch>
              <a:fillRect/>
            </a:stretch>
          </p:blipFill>
          <p:spPr bwMode="auto">
            <a:xfrm>
              <a:off x="752" y="689"/>
              <a:ext cx="4256" cy="2943"/>
            </a:xfrm>
            <a:prstGeom prst="rect">
              <a:avLst/>
            </a:prstGeom>
            <a:noFill/>
            <a:ln w="12700">
              <a:noFill/>
              <a:miter lim="800000"/>
              <a:headEnd/>
              <a:tailEnd/>
            </a:ln>
            <a:effectLst/>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7425045-0007-48DC-AC20-D3D09857B1AE}" type="slidenum">
              <a:rPr lang="en-US"/>
              <a:pPr/>
              <a:t>17</a:t>
            </a:fld>
            <a:endParaRPr lang="en-US"/>
          </a:p>
        </p:txBody>
      </p:sp>
      <p:sp>
        <p:nvSpPr>
          <p:cNvPr id="188418" name="Rectangle 2"/>
          <p:cNvSpPr>
            <a:spLocks noGrp="1" noChangeArrowheads="1"/>
          </p:cNvSpPr>
          <p:nvPr>
            <p:ph type="title"/>
          </p:nvPr>
        </p:nvSpPr>
        <p:spPr>
          <a:xfrm>
            <a:off x="1219200" y="1143000"/>
            <a:ext cx="5629275" cy="633413"/>
          </a:xfrm>
        </p:spPr>
        <p:txBody>
          <a:bodyPr/>
          <a:lstStyle/>
          <a:p>
            <a:r>
              <a:rPr lang="en-US"/>
              <a:t>UP Work Products</a:t>
            </a:r>
          </a:p>
        </p:txBody>
      </p:sp>
      <p:pic>
        <p:nvPicPr>
          <p:cNvPr id="188419" name="Picture 3"/>
          <p:cNvPicPr>
            <a:picLocks noChangeAspect="1" noChangeArrowheads="1"/>
          </p:cNvPicPr>
          <p:nvPr/>
        </p:nvPicPr>
        <p:blipFill>
          <a:blip r:embed="rId2" cstate="print"/>
          <a:srcRect/>
          <a:stretch>
            <a:fillRect/>
          </a:stretch>
        </p:blipFill>
        <p:spPr bwMode="auto">
          <a:xfrm>
            <a:off x="1355918" y="1828801"/>
            <a:ext cx="7165782" cy="4648200"/>
          </a:xfrm>
          <a:prstGeom prst="rect">
            <a:avLst/>
          </a:prstGeom>
          <a:noFill/>
          <a:ln w="12700">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E4A4A45-7B38-4B3F-9842-B87A6B603E24}" type="slidenum">
              <a:rPr lang="en-US"/>
              <a:pPr/>
              <a:t>18</a:t>
            </a:fld>
            <a:endParaRPr lang="en-US"/>
          </a:p>
        </p:txBody>
      </p:sp>
      <p:sp>
        <p:nvSpPr>
          <p:cNvPr id="201730" name="Rectangle 2"/>
          <p:cNvSpPr>
            <a:spLocks noGrp="1" noChangeArrowheads="1"/>
          </p:cNvSpPr>
          <p:nvPr>
            <p:ph type="title"/>
          </p:nvPr>
        </p:nvSpPr>
        <p:spPr>
          <a:xfrm>
            <a:off x="1219200" y="1143000"/>
            <a:ext cx="6705600" cy="633413"/>
          </a:xfrm>
        </p:spPr>
        <p:txBody>
          <a:bodyPr/>
          <a:lstStyle/>
          <a:p>
            <a:r>
              <a:rPr lang="en-US" sz="3200"/>
              <a:t>Personal Software Process (PSP)</a:t>
            </a:r>
            <a:endParaRPr lang="en-US"/>
          </a:p>
        </p:txBody>
      </p:sp>
      <p:sp>
        <p:nvSpPr>
          <p:cNvPr id="201731" name="Rectangle 3"/>
          <p:cNvSpPr>
            <a:spLocks noGrp="1" noChangeArrowheads="1"/>
          </p:cNvSpPr>
          <p:nvPr>
            <p:ph type="body" idx="1"/>
          </p:nvPr>
        </p:nvSpPr>
        <p:spPr/>
        <p:txBody>
          <a:bodyPr/>
          <a:lstStyle/>
          <a:p>
            <a:pPr>
              <a:lnSpc>
                <a:spcPct val="90000"/>
              </a:lnSpc>
              <a:spcBef>
                <a:spcPts val="600"/>
              </a:spcBef>
            </a:pPr>
            <a:r>
              <a:rPr lang="en-US" sz="1400" b="1">
                <a:solidFill>
                  <a:schemeClr val="folHlink"/>
                </a:solidFill>
                <a:latin typeface="Palatino" pitchFamily="-128" charset="0"/>
              </a:rPr>
              <a:t>Planning.</a:t>
            </a:r>
            <a:r>
              <a:rPr lang="en-US" sz="1400" b="1">
                <a:latin typeface="Palatino" pitchFamily="-128" charset="0"/>
              </a:rPr>
              <a:t> </a:t>
            </a:r>
            <a:r>
              <a:rPr lang="en-US" sz="1400">
                <a:latin typeface="Palatino" pitchFamily="-128" charset="0"/>
              </a:rPr>
              <a:t> This activity isolates requirements and develops both size and resource estimates. In addition, a defect estimate (the number of defects projected for the work) is made. All metrics are recorded on worksheets or templates. Finally, development tasks are identified and a project schedule is created.</a:t>
            </a:r>
          </a:p>
          <a:p>
            <a:pPr>
              <a:lnSpc>
                <a:spcPct val="90000"/>
              </a:lnSpc>
              <a:spcBef>
                <a:spcPts val="300"/>
              </a:spcBef>
            </a:pPr>
            <a:r>
              <a:rPr lang="en-US" sz="1400" b="1">
                <a:solidFill>
                  <a:schemeClr val="folHlink"/>
                </a:solidFill>
                <a:latin typeface="Palatino" pitchFamily="-128" charset="0"/>
              </a:rPr>
              <a:t>High-level design.</a:t>
            </a:r>
            <a:r>
              <a:rPr lang="en-US" sz="1400" b="1">
                <a:latin typeface="Palatino" pitchFamily="-128" charset="0"/>
              </a:rPr>
              <a:t> </a:t>
            </a:r>
            <a:r>
              <a:rPr lang="en-US" sz="1400">
                <a:latin typeface="Palatino" pitchFamily="-128" charset="0"/>
              </a:rPr>
              <a:t> External specifications for each component to be constructed are developed and a component design is created. Prototypes are built when uncertainty exists. All issues are recorded and tracked.</a:t>
            </a:r>
          </a:p>
          <a:p>
            <a:pPr>
              <a:lnSpc>
                <a:spcPct val="90000"/>
              </a:lnSpc>
              <a:spcBef>
                <a:spcPts val="300"/>
              </a:spcBef>
            </a:pPr>
            <a:r>
              <a:rPr lang="en-US" sz="1400" b="1">
                <a:solidFill>
                  <a:schemeClr val="folHlink"/>
                </a:solidFill>
                <a:latin typeface="Palatino" pitchFamily="-128" charset="0"/>
              </a:rPr>
              <a:t>High-level design review.</a:t>
            </a:r>
            <a:r>
              <a:rPr lang="en-US" sz="1400" b="1">
                <a:latin typeface="Palatino" pitchFamily="-128" charset="0"/>
              </a:rPr>
              <a:t> </a:t>
            </a:r>
            <a:r>
              <a:rPr lang="en-US" sz="1400">
                <a:latin typeface="Palatino" pitchFamily="-128" charset="0"/>
              </a:rPr>
              <a:t>Formal verification methods (Chapter 21) are applied to uncover errors in the design. Metrics are maintained for all important tasks and work results.</a:t>
            </a:r>
          </a:p>
          <a:p>
            <a:pPr>
              <a:lnSpc>
                <a:spcPct val="90000"/>
              </a:lnSpc>
              <a:spcBef>
                <a:spcPts val="300"/>
              </a:spcBef>
            </a:pPr>
            <a:r>
              <a:rPr lang="en-US" sz="1400" b="1">
                <a:solidFill>
                  <a:schemeClr val="folHlink"/>
                </a:solidFill>
                <a:latin typeface="Palatino" pitchFamily="-128" charset="0"/>
              </a:rPr>
              <a:t>Development.</a:t>
            </a:r>
            <a:r>
              <a:rPr lang="en-US" sz="1400" b="1">
                <a:latin typeface="Palatino" pitchFamily="-128" charset="0"/>
              </a:rPr>
              <a:t> </a:t>
            </a:r>
            <a:r>
              <a:rPr lang="en-US" sz="1400">
                <a:latin typeface="Palatino" pitchFamily="-128" charset="0"/>
              </a:rPr>
              <a:t> </a:t>
            </a:r>
            <a:r>
              <a:rPr lang="en-US" sz="1400">
                <a:latin typeface="Times New Roman" pitchFamily="18" charset="0"/>
              </a:rPr>
              <a:t>The</a:t>
            </a:r>
            <a:r>
              <a:rPr lang="en-US" sz="1400">
                <a:latin typeface="Palatino" pitchFamily="-128" charset="0"/>
              </a:rPr>
              <a:t> component level design is refined and reviewed. Code is generated, reviewed, compiled, and tested. Metrics are maintained for all important tasks and work results.</a:t>
            </a:r>
          </a:p>
          <a:p>
            <a:pPr>
              <a:lnSpc>
                <a:spcPct val="90000"/>
              </a:lnSpc>
              <a:spcBef>
                <a:spcPts val="300"/>
              </a:spcBef>
            </a:pPr>
            <a:r>
              <a:rPr lang="en-US" sz="1400" b="1">
                <a:solidFill>
                  <a:schemeClr val="folHlink"/>
                </a:solidFill>
                <a:latin typeface="Palatino" pitchFamily="-128" charset="0"/>
              </a:rPr>
              <a:t>Postmortem.</a:t>
            </a:r>
            <a:r>
              <a:rPr lang="en-US" sz="1400">
                <a:latin typeface="Palatino" pitchFamily="-128" charset="0"/>
              </a:rPr>
              <a:t>  Using the measures and metrics collected (this is a substantial amount of data that should be analyzed statistically), the effectiveness of the process is determined. Measures and metrics should provide guidance for modifying the process to improve its effectiveness.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90360BF-EBAF-4E4F-9085-95B3414DBABA}" type="slidenum">
              <a:rPr lang="en-US"/>
              <a:pPr/>
              <a:t>19</a:t>
            </a:fld>
            <a:endParaRPr lang="en-US"/>
          </a:p>
        </p:txBody>
      </p:sp>
      <p:sp>
        <p:nvSpPr>
          <p:cNvPr id="202754" name="Rectangle 2"/>
          <p:cNvSpPr>
            <a:spLocks noGrp="1" noChangeArrowheads="1"/>
          </p:cNvSpPr>
          <p:nvPr>
            <p:ph type="title"/>
          </p:nvPr>
        </p:nvSpPr>
        <p:spPr>
          <a:xfrm>
            <a:off x="1219200" y="990600"/>
            <a:ext cx="7239000" cy="633413"/>
          </a:xfrm>
        </p:spPr>
        <p:txBody>
          <a:bodyPr/>
          <a:lstStyle/>
          <a:p>
            <a:r>
              <a:rPr lang="en-US"/>
              <a:t>Team Software Process (TSP)</a:t>
            </a:r>
          </a:p>
        </p:txBody>
      </p:sp>
      <p:sp>
        <p:nvSpPr>
          <p:cNvPr id="202755" name="Rectangle 3"/>
          <p:cNvSpPr>
            <a:spLocks noGrp="1" noChangeArrowheads="1"/>
          </p:cNvSpPr>
          <p:nvPr>
            <p:ph type="body" idx="1"/>
          </p:nvPr>
        </p:nvSpPr>
        <p:spPr/>
        <p:txBody>
          <a:bodyPr/>
          <a:lstStyle/>
          <a:p>
            <a:pPr>
              <a:lnSpc>
                <a:spcPct val="90000"/>
              </a:lnSpc>
              <a:spcBef>
                <a:spcPts val="600"/>
              </a:spcBef>
            </a:pPr>
            <a:r>
              <a:rPr lang="en-US" sz="2000">
                <a:solidFill>
                  <a:srgbClr val="000000"/>
                </a:solidFill>
                <a:latin typeface="Palatino" pitchFamily="-128" charset="0"/>
              </a:rPr>
              <a:t>Build self-directed teams that plan and track their work, establish goals, and own their processes and plans. These can be pure software teams or integrated product teams (IPT) of three to about 20 engineers. </a:t>
            </a:r>
          </a:p>
          <a:p>
            <a:pPr>
              <a:lnSpc>
                <a:spcPct val="90000"/>
              </a:lnSpc>
            </a:pPr>
            <a:r>
              <a:rPr lang="en-US" sz="2000">
                <a:solidFill>
                  <a:srgbClr val="000000"/>
                </a:solidFill>
                <a:latin typeface="Palatino" pitchFamily="-128" charset="0"/>
              </a:rPr>
              <a:t>Show managers how to coach and motivate their teams and how to help them sustain peak performance. </a:t>
            </a:r>
          </a:p>
          <a:p>
            <a:pPr>
              <a:lnSpc>
                <a:spcPct val="90000"/>
              </a:lnSpc>
            </a:pPr>
            <a:r>
              <a:rPr lang="en-US" sz="2000">
                <a:solidFill>
                  <a:srgbClr val="000000"/>
                </a:solidFill>
                <a:latin typeface="Palatino" pitchFamily="-128" charset="0"/>
              </a:rPr>
              <a:t>Accelerate software process improvement by making CMM Level 5 behavior normal and expected. </a:t>
            </a:r>
          </a:p>
          <a:p>
            <a:pPr lvl="1">
              <a:lnSpc>
                <a:spcPct val="90000"/>
              </a:lnSpc>
            </a:pPr>
            <a:r>
              <a:rPr lang="en-US" sz="1800">
                <a:latin typeface="Times New Roman" pitchFamily="18" charset="0"/>
              </a:rPr>
              <a:t> The Capability Maturity Model (CMM), a measure of the effectiveness of a software process, is discussed in Chapter 30.</a:t>
            </a:r>
          </a:p>
          <a:p>
            <a:pPr>
              <a:lnSpc>
                <a:spcPct val="90000"/>
              </a:lnSpc>
            </a:pPr>
            <a:r>
              <a:rPr lang="en-US" sz="2000">
                <a:solidFill>
                  <a:srgbClr val="000000"/>
                </a:solidFill>
                <a:latin typeface="Palatino" pitchFamily="-128" charset="0"/>
              </a:rPr>
              <a:t>Provide improvement guidance to high-maturity organizations. </a:t>
            </a:r>
          </a:p>
          <a:p>
            <a:pPr>
              <a:lnSpc>
                <a:spcPct val="90000"/>
              </a:lnSpc>
              <a:spcBef>
                <a:spcPts val="300"/>
              </a:spcBef>
            </a:pPr>
            <a:r>
              <a:rPr lang="en-US" sz="2000">
                <a:solidFill>
                  <a:srgbClr val="000000"/>
                </a:solidFill>
                <a:latin typeface="Palatino" pitchFamily="-128" charset="0"/>
              </a:rPr>
              <a:t>Facilitate university teaching of industrial-grade team skills.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06D1BE6-A79F-4012-A735-ACDE9FD60893}" type="slidenum">
              <a:rPr lang="en-US"/>
              <a:pPr/>
              <a:t>2</a:t>
            </a:fld>
            <a:endParaRPr lang="en-US"/>
          </a:p>
        </p:txBody>
      </p:sp>
      <p:sp>
        <p:nvSpPr>
          <p:cNvPr id="165890" name="Rectangle 2"/>
          <p:cNvSpPr>
            <a:spLocks noGrp="1" noChangeArrowheads="1"/>
          </p:cNvSpPr>
          <p:nvPr>
            <p:ph type="title"/>
          </p:nvPr>
        </p:nvSpPr>
        <p:spPr/>
        <p:txBody>
          <a:bodyPr/>
          <a:lstStyle/>
          <a:p>
            <a:r>
              <a:rPr lang="en-US"/>
              <a:t> A Generic Process Model</a:t>
            </a:r>
          </a:p>
        </p:txBody>
      </p:sp>
      <p:pic>
        <p:nvPicPr>
          <p:cNvPr id="165892" name="Picture 4" descr="Fig2"/>
          <p:cNvPicPr>
            <a:picLocks noChangeAspect="1" noChangeArrowheads="1"/>
          </p:cNvPicPr>
          <p:nvPr/>
        </p:nvPicPr>
        <p:blipFill>
          <a:blip r:embed="rId2" cstate="print"/>
          <a:srcRect/>
          <a:stretch>
            <a:fillRect/>
          </a:stretch>
        </p:blipFill>
        <p:spPr bwMode="auto">
          <a:xfrm>
            <a:off x="3352800" y="1981200"/>
            <a:ext cx="2430463" cy="4114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89C9467-1BFA-4EBD-8131-BE248759F393}" type="slidenum">
              <a:rPr lang="en-US"/>
              <a:pPr/>
              <a:t>3</a:t>
            </a:fld>
            <a:endParaRPr lang="en-US"/>
          </a:p>
        </p:txBody>
      </p:sp>
      <p:sp>
        <p:nvSpPr>
          <p:cNvPr id="189442" name="Rectangle 2"/>
          <p:cNvSpPr>
            <a:spLocks noGrp="1" noChangeArrowheads="1"/>
          </p:cNvSpPr>
          <p:nvPr>
            <p:ph type="title"/>
          </p:nvPr>
        </p:nvSpPr>
        <p:spPr/>
        <p:txBody>
          <a:bodyPr/>
          <a:lstStyle/>
          <a:p>
            <a:r>
              <a:rPr lang="en-US"/>
              <a:t>Process Flow</a:t>
            </a:r>
          </a:p>
        </p:txBody>
      </p:sp>
      <p:pic>
        <p:nvPicPr>
          <p:cNvPr id="189445" name="Picture 5" descr="Figure 2"/>
          <p:cNvPicPr>
            <a:picLocks noChangeAspect="1" noChangeArrowheads="1"/>
          </p:cNvPicPr>
          <p:nvPr/>
        </p:nvPicPr>
        <p:blipFill>
          <a:blip r:embed="rId2" cstate="print"/>
          <a:srcRect/>
          <a:stretch>
            <a:fillRect/>
          </a:stretch>
        </p:blipFill>
        <p:spPr bwMode="auto">
          <a:xfrm>
            <a:off x="2438400" y="1828800"/>
            <a:ext cx="4044950" cy="4495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BD90A2E-6FF3-4BB3-A325-64843AFF44F0}" type="slidenum">
              <a:rPr lang="en-US"/>
              <a:pPr/>
              <a:t>4</a:t>
            </a:fld>
            <a:endParaRPr lang="en-US"/>
          </a:p>
        </p:txBody>
      </p:sp>
      <p:sp>
        <p:nvSpPr>
          <p:cNvPr id="190466" name="Rectangle 2"/>
          <p:cNvSpPr>
            <a:spLocks noGrp="1" noChangeArrowheads="1"/>
          </p:cNvSpPr>
          <p:nvPr>
            <p:ph type="title"/>
          </p:nvPr>
        </p:nvSpPr>
        <p:spPr/>
        <p:txBody>
          <a:bodyPr/>
          <a:lstStyle/>
          <a:p>
            <a:r>
              <a:rPr lang="en-US"/>
              <a:t>Identifying a Task Set</a:t>
            </a:r>
          </a:p>
        </p:txBody>
      </p:sp>
      <p:sp>
        <p:nvSpPr>
          <p:cNvPr id="190467" name="Rectangle 3"/>
          <p:cNvSpPr>
            <a:spLocks noGrp="1" noChangeArrowheads="1"/>
          </p:cNvSpPr>
          <p:nvPr>
            <p:ph type="body" idx="1"/>
          </p:nvPr>
        </p:nvSpPr>
        <p:spPr/>
        <p:txBody>
          <a:bodyPr/>
          <a:lstStyle/>
          <a:p>
            <a:r>
              <a:rPr lang="en-US">
                <a:latin typeface="Palatino" pitchFamily="-128" charset="0"/>
              </a:rPr>
              <a:t>A task set defines the actual work to be done to accomplish the objectives of a software engineering action.</a:t>
            </a:r>
          </a:p>
          <a:p>
            <a:pPr lvl="1"/>
            <a:r>
              <a:rPr lang="en-US">
                <a:solidFill>
                  <a:schemeClr val="folHlink"/>
                </a:solidFill>
                <a:latin typeface="Palatino" pitchFamily="-128" charset="0"/>
              </a:rPr>
              <a:t>A list of the task to be accomplished</a:t>
            </a:r>
          </a:p>
          <a:p>
            <a:pPr lvl="1"/>
            <a:r>
              <a:rPr lang="en-US">
                <a:solidFill>
                  <a:schemeClr val="folHlink"/>
                </a:solidFill>
                <a:latin typeface="Palatino" pitchFamily="-128" charset="0"/>
              </a:rPr>
              <a:t>A list of the work products to be produced</a:t>
            </a:r>
          </a:p>
          <a:p>
            <a:pPr lvl="1"/>
            <a:r>
              <a:rPr lang="en-US">
                <a:solidFill>
                  <a:schemeClr val="folHlink"/>
                </a:solidFill>
                <a:latin typeface="Palatino" pitchFamily="-128" charset="0"/>
              </a:rPr>
              <a:t>A list of the quality assurance filters to be applied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31BA78D-443D-40D4-BF69-584405A81CCC}" type="slidenum">
              <a:rPr lang="en-US"/>
              <a:pPr/>
              <a:t>5</a:t>
            </a:fld>
            <a:endParaRPr lang="en-US"/>
          </a:p>
        </p:txBody>
      </p:sp>
      <p:sp>
        <p:nvSpPr>
          <p:cNvPr id="191490" name="Rectangle 2"/>
          <p:cNvSpPr>
            <a:spLocks noGrp="1" noChangeArrowheads="1"/>
          </p:cNvSpPr>
          <p:nvPr>
            <p:ph type="title"/>
          </p:nvPr>
        </p:nvSpPr>
        <p:spPr/>
        <p:txBody>
          <a:bodyPr/>
          <a:lstStyle/>
          <a:p>
            <a:r>
              <a:rPr lang="en-US"/>
              <a:t>Process Patterns</a:t>
            </a:r>
          </a:p>
        </p:txBody>
      </p:sp>
      <p:sp>
        <p:nvSpPr>
          <p:cNvPr id="191491" name="Rectangle 3"/>
          <p:cNvSpPr>
            <a:spLocks noGrp="1" noChangeArrowheads="1"/>
          </p:cNvSpPr>
          <p:nvPr>
            <p:ph type="body" idx="1"/>
          </p:nvPr>
        </p:nvSpPr>
        <p:spPr/>
        <p:txBody>
          <a:bodyPr/>
          <a:lstStyle/>
          <a:p>
            <a:pPr>
              <a:lnSpc>
                <a:spcPct val="90000"/>
              </a:lnSpc>
            </a:pPr>
            <a:r>
              <a:rPr lang="en-US">
                <a:latin typeface="Palatino" pitchFamily="-128" charset="0"/>
              </a:rPr>
              <a:t>A </a:t>
            </a:r>
            <a:r>
              <a:rPr lang="en-US" i="1">
                <a:solidFill>
                  <a:schemeClr val="folHlink"/>
                </a:solidFill>
                <a:latin typeface="Palatino" pitchFamily="-128" charset="0"/>
              </a:rPr>
              <a:t>process pattern</a:t>
            </a:r>
            <a:r>
              <a:rPr lang="en-US">
                <a:solidFill>
                  <a:schemeClr val="folHlink"/>
                </a:solidFill>
                <a:latin typeface="Palatino" pitchFamily="-128" charset="0"/>
              </a:rPr>
              <a:t> </a:t>
            </a:r>
            <a:endParaRPr lang="en-US">
              <a:latin typeface="Palatino" pitchFamily="-128" charset="0"/>
            </a:endParaRPr>
          </a:p>
          <a:p>
            <a:pPr lvl="1">
              <a:lnSpc>
                <a:spcPct val="90000"/>
              </a:lnSpc>
            </a:pPr>
            <a:r>
              <a:rPr lang="en-US">
                <a:latin typeface="Palatino" pitchFamily="-128" charset="0"/>
              </a:rPr>
              <a:t>describes a process-related problem that is encountered during software engineering work, </a:t>
            </a:r>
          </a:p>
          <a:p>
            <a:pPr lvl="1">
              <a:lnSpc>
                <a:spcPct val="90000"/>
              </a:lnSpc>
            </a:pPr>
            <a:r>
              <a:rPr lang="en-US">
                <a:latin typeface="Palatino" pitchFamily="-128" charset="0"/>
              </a:rPr>
              <a:t>identifies the environment in which the problem has been encountered, and </a:t>
            </a:r>
          </a:p>
          <a:p>
            <a:pPr lvl="1">
              <a:lnSpc>
                <a:spcPct val="90000"/>
              </a:lnSpc>
            </a:pPr>
            <a:r>
              <a:rPr lang="en-US">
                <a:latin typeface="Palatino" pitchFamily="-128" charset="0"/>
              </a:rPr>
              <a:t>suggests one or more proven solutions to the problem. </a:t>
            </a:r>
          </a:p>
          <a:p>
            <a:pPr>
              <a:lnSpc>
                <a:spcPct val="90000"/>
              </a:lnSpc>
            </a:pPr>
            <a:r>
              <a:rPr lang="en-US">
                <a:latin typeface="Palatino" pitchFamily="-128" charset="0"/>
              </a:rPr>
              <a:t>Stated in more general terms, a process pattern provides you with a </a:t>
            </a:r>
            <a:r>
              <a:rPr lang="en-US" i="1">
                <a:latin typeface="Palatino" pitchFamily="-128" charset="0"/>
              </a:rPr>
              <a:t>template</a:t>
            </a:r>
            <a:r>
              <a:rPr lang="en-US">
                <a:latin typeface="Palatino" pitchFamily="-128" charset="0"/>
              </a:rPr>
              <a:t> [Amb98]—</a:t>
            </a:r>
            <a:r>
              <a:rPr lang="en-US">
                <a:solidFill>
                  <a:schemeClr val="folHlink"/>
                </a:solidFill>
                <a:latin typeface="Palatino" pitchFamily="-128" charset="0"/>
              </a:rPr>
              <a:t>a consistent method for describing problem solutions within the context of the software process.</a:t>
            </a:r>
            <a:endParaRPr lang="en-US">
              <a:solidFill>
                <a:schemeClr val="folHlink"/>
              </a:solidFill>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C3CF145-0FEB-440D-98BD-6405D4D45ECC}" type="slidenum">
              <a:rPr lang="en-US"/>
              <a:pPr/>
              <a:t>6</a:t>
            </a:fld>
            <a:endParaRPr lang="en-US"/>
          </a:p>
        </p:txBody>
      </p:sp>
      <p:sp>
        <p:nvSpPr>
          <p:cNvPr id="193538" name="Rectangle 1026"/>
          <p:cNvSpPr>
            <a:spLocks noGrp="1" noChangeArrowheads="1"/>
          </p:cNvSpPr>
          <p:nvPr>
            <p:ph type="title"/>
          </p:nvPr>
        </p:nvSpPr>
        <p:spPr>
          <a:xfrm>
            <a:off x="1219200" y="990600"/>
            <a:ext cx="7543800" cy="633413"/>
          </a:xfrm>
        </p:spPr>
        <p:txBody>
          <a:bodyPr/>
          <a:lstStyle/>
          <a:p>
            <a:r>
              <a:rPr lang="en-US" sz="3200"/>
              <a:t>Process Assessment and Improvement</a:t>
            </a:r>
            <a:endParaRPr lang="en-US"/>
          </a:p>
        </p:txBody>
      </p:sp>
      <p:sp>
        <p:nvSpPr>
          <p:cNvPr id="193539" name="Rectangle 1027"/>
          <p:cNvSpPr>
            <a:spLocks noGrp="1" noChangeArrowheads="1"/>
          </p:cNvSpPr>
          <p:nvPr>
            <p:ph type="body" idx="1"/>
          </p:nvPr>
        </p:nvSpPr>
        <p:spPr/>
        <p:txBody>
          <a:bodyPr/>
          <a:lstStyle/>
          <a:p>
            <a:pPr>
              <a:lnSpc>
                <a:spcPct val="90000"/>
              </a:lnSpc>
            </a:pPr>
            <a:r>
              <a:rPr lang="en-US" sz="1600" b="1">
                <a:latin typeface="Times New Roman" pitchFamily="18" charset="0"/>
              </a:rPr>
              <a:t>Standard CMMI Assessment Method for Process Improvement (SCAMPI)</a:t>
            </a:r>
            <a:r>
              <a:rPr lang="en-US" sz="1600">
                <a:latin typeface="Times New Roman" pitchFamily="18" charset="0"/>
              </a:rPr>
              <a:t> — provides a five step process assessment model that incorporates five phases: initiating, diagnosing, establishing, acting and learning. </a:t>
            </a:r>
          </a:p>
          <a:p>
            <a:pPr>
              <a:lnSpc>
                <a:spcPct val="90000"/>
              </a:lnSpc>
            </a:pPr>
            <a:r>
              <a:rPr lang="en-US" sz="1600" b="1">
                <a:latin typeface="Palatino" pitchFamily="-128" charset="0"/>
              </a:rPr>
              <a:t>CMM-Based Appraisal for Internal Process Improvement (CBA IPI)</a:t>
            </a:r>
            <a:r>
              <a:rPr lang="en-US" sz="1600">
                <a:latin typeface="Palatino" pitchFamily="-128" charset="0"/>
              </a:rPr>
              <a:t>—provides a diagnostic technique for assessing the relative maturity of a software organization; uses the SEI CMM as the basis for the assessment [Dun01]</a:t>
            </a:r>
          </a:p>
          <a:p>
            <a:pPr>
              <a:lnSpc>
                <a:spcPct val="90000"/>
              </a:lnSpc>
              <a:spcAft>
                <a:spcPts val="1200"/>
              </a:spcAft>
            </a:pPr>
            <a:r>
              <a:rPr lang="en-US" sz="1600" b="1">
                <a:latin typeface="Palatino" pitchFamily="-128" charset="0"/>
              </a:rPr>
              <a:t>SPICE—The SPICE (ISO/IEC15504)</a:t>
            </a:r>
            <a:r>
              <a:rPr lang="en-US" sz="1600">
                <a:latin typeface="Palatino" pitchFamily="-128" charset="0"/>
              </a:rPr>
              <a:t> standard defines a set of requirements for software process assessment. The intent of the standard is to assist organizations in developing an objective evaluation of the efficacy of any defined software process. [ISO08]</a:t>
            </a:r>
          </a:p>
          <a:p>
            <a:pPr>
              <a:lnSpc>
                <a:spcPct val="90000"/>
              </a:lnSpc>
              <a:spcAft>
                <a:spcPts val="1200"/>
              </a:spcAft>
            </a:pPr>
            <a:r>
              <a:rPr lang="en-US" sz="1600" b="1">
                <a:latin typeface="Palatino" pitchFamily="-128" charset="0"/>
              </a:rPr>
              <a:t>ISO 9001:2000  for Software—</a:t>
            </a:r>
            <a:r>
              <a:rPr lang="en-US" sz="1600">
                <a:latin typeface="Palatino" pitchFamily="-128" charset="0"/>
              </a:rPr>
              <a:t>a generic standard that applies to any organization that wants to improve the overall quality of the products, systems, or services that it provides. Therefore, the standard is directly applicable to software organizations and companies. [Ant06]</a:t>
            </a:r>
            <a:endParaRPr lang="en-US" sz="2000" b="1">
              <a:latin typeface="Palatino" pitchFamily="-12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8707502-ECE2-42B4-8A0D-271CC15012B5}" type="slidenum">
              <a:rPr lang="en-US"/>
              <a:pPr/>
              <a:t>7</a:t>
            </a:fld>
            <a:endParaRPr lang="en-US"/>
          </a:p>
        </p:txBody>
      </p:sp>
      <p:sp>
        <p:nvSpPr>
          <p:cNvPr id="178179" name="Rectangle 3"/>
          <p:cNvSpPr>
            <a:spLocks noGrp="1" noChangeArrowheads="1"/>
          </p:cNvSpPr>
          <p:nvPr>
            <p:ph type="title"/>
          </p:nvPr>
        </p:nvSpPr>
        <p:spPr>
          <a:xfrm>
            <a:off x="1295400" y="1066800"/>
            <a:ext cx="6477000" cy="633413"/>
          </a:xfrm>
        </p:spPr>
        <p:txBody>
          <a:bodyPr/>
          <a:lstStyle/>
          <a:p>
            <a:r>
              <a:rPr lang="en-US"/>
              <a:t>Prescriptive Models</a:t>
            </a:r>
          </a:p>
        </p:txBody>
      </p:sp>
      <p:sp>
        <p:nvSpPr>
          <p:cNvPr id="178180" name="Rectangle 4"/>
          <p:cNvSpPr>
            <a:spLocks noGrp="1" noChangeArrowheads="1"/>
          </p:cNvSpPr>
          <p:nvPr>
            <p:ph type="body" idx="1"/>
          </p:nvPr>
        </p:nvSpPr>
        <p:spPr>
          <a:xfrm>
            <a:off x="1905000" y="1905000"/>
            <a:ext cx="6934200" cy="4191000"/>
          </a:xfrm>
        </p:spPr>
        <p:txBody>
          <a:bodyPr/>
          <a:lstStyle/>
          <a:p>
            <a:r>
              <a:rPr lang="en-US" sz="2000"/>
              <a:t>Prescriptive process models advocate an orderly approach to software engineering</a:t>
            </a:r>
          </a:p>
          <a:p>
            <a:pPr>
              <a:buFont typeface="Wingdings" pitchFamily="-128" charset="2"/>
              <a:buNone/>
            </a:pPr>
            <a:r>
              <a:rPr lang="en-US" sz="2000" i="1">
                <a:solidFill>
                  <a:schemeClr val="folHlink"/>
                </a:solidFill>
              </a:rPr>
              <a:t>That leads to a few questions </a:t>
            </a:r>
            <a:r>
              <a:rPr lang="en-US" sz="2000" i="1">
                <a:solidFill>
                  <a:srgbClr val="F3FF07"/>
                </a:solidFill>
              </a:rPr>
              <a:t>…</a:t>
            </a:r>
            <a:endParaRPr lang="en-US" sz="2000"/>
          </a:p>
          <a:p>
            <a:pPr>
              <a:spcBef>
                <a:spcPts val="600"/>
              </a:spcBef>
            </a:pPr>
            <a:r>
              <a:rPr lang="en-US" sz="2000"/>
              <a:t>If prescriptive process models strive for structure and order, </a:t>
            </a:r>
            <a:r>
              <a:rPr lang="en-US" sz="2000">
                <a:solidFill>
                  <a:schemeClr val="folHlink"/>
                </a:solidFill>
              </a:rPr>
              <a:t>are they inappropriate for a software world that thrives on change? </a:t>
            </a:r>
          </a:p>
          <a:p>
            <a:pPr>
              <a:spcBef>
                <a:spcPts val="600"/>
              </a:spcBef>
            </a:pPr>
            <a:r>
              <a:rPr lang="en-US" sz="2000"/>
              <a:t>Yet, if we reject traditional process models (and the order they imply) and replace them with something less structured,</a:t>
            </a:r>
            <a:r>
              <a:rPr lang="en-US" sz="2000">
                <a:solidFill>
                  <a:schemeClr val="folHlink"/>
                </a:solidFill>
              </a:rPr>
              <a:t> do we make it impossible to achieve coordination and coherence in software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8CB660-F251-4F3C-8321-CDDD8DE68704}" type="slidenum">
              <a:rPr lang="en-US"/>
              <a:pPr/>
              <a:t>8</a:t>
            </a:fld>
            <a:endParaRPr lang="en-US"/>
          </a:p>
        </p:txBody>
      </p:sp>
      <p:sp>
        <p:nvSpPr>
          <p:cNvPr id="179202" name="Rectangle 2"/>
          <p:cNvSpPr>
            <a:spLocks noGrp="1" noChangeArrowheads="1"/>
          </p:cNvSpPr>
          <p:nvPr>
            <p:ph type="title"/>
          </p:nvPr>
        </p:nvSpPr>
        <p:spPr>
          <a:xfrm>
            <a:off x="1219200" y="1066800"/>
            <a:ext cx="4672013" cy="660400"/>
          </a:xfrm>
          <a:noFill/>
          <a:ln/>
        </p:spPr>
        <p:txBody>
          <a:bodyPr wrap="none" lIns="63500" tIns="25400" rIns="63500" bIns="25400" anchor="t">
            <a:spAutoFit/>
          </a:bodyPr>
          <a:lstStyle/>
          <a:p>
            <a:r>
              <a:rPr lang="en-US"/>
              <a:t>The Waterfall Model</a:t>
            </a:r>
          </a:p>
        </p:txBody>
      </p:sp>
      <p:pic>
        <p:nvPicPr>
          <p:cNvPr id="179203" name="Picture 3"/>
          <p:cNvPicPr>
            <a:picLocks noChangeAspect="1" noChangeArrowheads="1"/>
          </p:cNvPicPr>
          <p:nvPr/>
        </p:nvPicPr>
        <p:blipFill>
          <a:blip r:embed="rId2" cstate="print"/>
          <a:srcRect/>
          <a:stretch>
            <a:fillRect/>
          </a:stretch>
        </p:blipFill>
        <p:spPr bwMode="auto">
          <a:xfrm>
            <a:off x="731838" y="2085975"/>
            <a:ext cx="7899400" cy="1900238"/>
          </a:xfrm>
          <a:prstGeom prst="rect">
            <a:avLst/>
          </a:prstGeom>
          <a:solidFill>
            <a:srgbClr val="96E3FE"/>
          </a:solidFill>
          <a:ln w="12700">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A08DA1C6-CBC1-4DA2-88CA-62234E25B86D}" type="slidenum">
              <a:rPr lang="en-US"/>
              <a:pPr/>
              <a:t>9</a:t>
            </a:fld>
            <a:endParaRPr lang="en-US"/>
          </a:p>
        </p:txBody>
      </p:sp>
      <p:sp>
        <p:nvSpPr>
          <p:cNvPr id="200706" name="Rectangle 1026"/>
          <p:cNvSpPr>
            <a:spLocks noGrp="1" noChangeArrowheads="1"/>
          </p:cNvSpPr>
          <p:nvPr>
            <p:ph type="title"/>
          </p:nvPr>
        </p:nvSpPr>
        <p:spPr>
          <a:xfrm>
            <a:off x="1143000" y="1143000"/>
            <a:ext cx="6705600" cy="633413"/>
          </a:xfrm>
        </p:spPr>
        <p:txBody>
          <a:bodyPr/>
          <a:lstStyle/>
          <a:p>
            <a:r>
              <a:rPr lang="en-US"/>
              <a:t>The V-Model</a:t>
            </a:r>
          </a:p>
        </p:txBody>
      </p:sp>
      <p:sp>
        <p:nvSpPr>
          <p:cNvPr id="200709" name="Rectangle 1029"/>
          <p:cNvSpPr>
            <a:spLocks noChangeArrowheads="1"/>
          </p:cNvSpPr>
          <p:nvPr/>
        </p:nvSpPr>
        <p:spPr bwMode="auto">
          <a:xfrm>
            <a:off x="2514600" y="1828800"/>
            <a:ext cx="4419600" cy="4495800"/>
          </a:xfrm>
          <a:prstGeom prst="rect">
            <a:avLst/>
          </a:prstGeom>
          <a:solidFill>
            <a:srgbClr val="53A4BC"/>
          </a:solidFill>
          <a:ln w="9525">
            <a:noFill/>
            <a:miter lim="800000"/>
            <a:headEnd/>
            <a:tailEnd/>
          </a:ln>
          <a:effectLst/>
        </p:spPr>
        <p:txBody>
          <a:bodyPr wrap="none" anchor="ctr"/>
          <a:lstStyle/>
          <a:p>
            <a:endParaRPr lang="en-US"/>
          </a:p>
        </p:txBody>
      </p:sp>
      <p:pic>
        <p:nvPicPr>
          <p:cNvPr id="200710" name="Picture 1030" descr="Figure 2"/>
          <p:cNvPicPr>
            <a:picLocks noChangeAspect="1" noChangeArrowheads="1"/>
          </p:cNvPicPr>
          <p:nvPr/>
        </p:nvPicPr>
        <p:blipFill>
          <a:blip r:embed="rId2" cstate="print"/>
          <a:srcRect/>
          <a:stretch>
            <a:fillRect/>
          </a:stretch>
        </p:blipFill>
        <p:spPr bwMode="auto">
          <a:xfrm>
            <a:off x="2667000" y="1905000"/>
            <a:ext cx="4165600" cy="4330700"/>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pter 2&amp;quot;&quot;/&gt;&lt;property id=&quot;20307&quot; value=&quot;272&quot;/&gt;&lt;/object&gt;&lt;object type=&quot;3&quot; unique_id=&quot;10005&quot;&gt;&lt;property id=&quot;20148&quot; value=&quot;5&quot;/&gt;&lt;property id=&quot;20300&quot; value=&quot;Slide 2 - &amp;quot; A Generic Process Model&amp;quot;&quot;/&gt;&lt;property id=&quot;20307&quot; value=&quot;273&quot;/&gt;&lt;/object&gt;&lt;object type=&quot;3&quot; unique_id=&quot;10006&quot;&gt;&lt;property id=&quot;20148&quot; value=&quot;5&quot;/&gt;&lt;property id=&quot;20300&quot; value=&quot;Slide 3 - &amp;quot;Process Flow&amp;quot;&quot;/&gt;&lt;property id=&quot;20307&quot; value=&quot;296&quot;/&gt;&lt;/object&gt;&lt;object type=&quot;3&quot; unique_id=&quot;10007&quot;&gt;&lt;property id=&quot;20148&quot; value=&quot;5&quot;/&gt;&lt;property id=&quot;20300&quot; value=&quot;Slide 4 - &amp;quot;Identifying a Task Set&amp;quot;&quot;/&gt;&lt;property id=&quot;20307&quot; value=&quot;297&quot;/&gt;&lt;/object&gt;&lt;object type=&quot;3&quot; unique_id=&quot;10008&quot;&gt;&lt;property id=&quot;20148&quot; value=&quot;5&quot;/&gt;&lt;property id=&quot;20300&quot; value=&quot;Slide 5 - &amp;quot;Process Patterns&amp;quot;&quot;/&gt;&lt;property id=&quot;20307&quot; value=&quot;298&quot;/&gt;&lt;/object&gt;&lt;object type=&quot;3&quot; unique_id=&quot;10009&quot;&gt;&lt;property id=&quot;20148&quot; value=&quot;5&quot;/&gt;&lt;property id=&quot;20300&quot; value=&quot;Slide 6 - &amp;quot;Process Pattern Types&amp;quot;&quot;/&gt;&lt;property id=&quot;20307&quot; value=&quot;299&quot;/&gt;&lt;/object&gt;&lt;object type=&quot;3&quot; unique_id=&quot;10010&quot;&gt;&lt;property id=&quot;20148&quot; value=&quot;5&quot;/&gt;&lt;property id=&quot;20300&quot; value=&quot;Slide 7 - &amp;quot;Process Assessment and Improvement&amp;quot;&quot;/&gt;&lt;property id=&quot;20307&quot; value=&quot;300&quot;/&gt;&lt;/object&gt;&lt;object type=&quot;3&quot; unique_id=&quot;10011&quot;&gt;&lt;property id=&quot;20148&quot; value=&quot;5&quot;/&gt;&lt;property id=&quot;20300&quot; value=&quot;Slide 8 - &amp;quot;Prescriptive Models&amp;quot;&quot;/&gt;&lt;property id=&quot;20307&quot; value=&quot;285&quot;/&gt;&lt;/object&gt;&lt;object type=&quot;3&quot; unique_id=&quot;10012&quot;&gt;&lt;property id=&quot;20148&quot; value=&quot;5&quot;/&gt;&lt;property id=&quot;20300&quot; value=&quot;Slide 9 - &amp;quot;The Waterfall Model&amp;quot;&quot;/&gt;&lt;property id=&quot;20307&quot; value=&quot;286&quot;/&gt;&lt;/object&gt;&lt;object type=&quot;3&quot; unique_id=&quot;10013&quot;&gt;&lt;property id=&quot;20148&quot; value=&quot;5&quot;/&gt;&lt;property id=&quot;20300&quot; value=&quot;Slide 10 - &amp;quot;The V-Model&amp;quot;&quot;/&gt;&lt;property id=&quot;20307&quot; value=&quot;301&quot;/&gt;&lt;/object&gt;&lt;object type=&quot;3&quot; unique_id=&quot;10014&quot;&gt;&lt;property id=&quot;20148&quot; value=&quot;5&quot;/&gt;&lt;property id=&quot;20300&quot; value=&quot;Slide 11 - &amp;quot;The Incremental Model&amp;quot;&quot;/&gt;&lt;property id=&quot;20307&quot; value=&quot;287&quot;/&gt;&lt;/object&gt;&lt;object type=&quot;3&quot; unique_id=&quot;10015&quot;&gt;&lt;property id=&quot;20148&quot; value=&quot;5&quot;/&gt;&lt;property id=&quot;20300&quot; value=&quot;Slide 12 - &amp;quot;Evolutionary Models: Prototyping&amp;quot;&quot;/&gt;&lt;property id=&quot;20307&quot; value=&quot;289&quot;/&gt;&lt;/object&gt;&lt;object type=&quot;3&quot; unique_id=&quot;10016&quot;&gt;&lt;property id=&quot;20148&quot; value=&quot;5&quot;/&gt;&lt;property id=&quot;20300&quot; value=&quot;Slide 13 - &amp;quot;Evolutionary Models: The Spiral&amp;quot;&quot;/&gt;&lt;property id=&quot;20307&quot; value=&quot;290&quot;/&gt;&lt;/object&gt;&lt;object type=&quot;3&quot; unique_id=&quot;10017&quot;&gt;&lt;property id=&quot;20148&quot; value=&quot;5&quot;/&gt;&lt;property id=&quot;20300&quot; value=&quot;Slide 14 - &amp;quot;Evolutionary Models: Concurrent&amp;quot;&quot;/&gt;&lt;property id=&quot;20307&quot; value=&quot;291&quot;/&gt;&lt;/object&gt;&lt;object type=&quot;3&quot; unique_id=&quot;10018&quot;&gt;&lt;property id=&quot;20148&quot; value=&quot;5&quot;/&gt;&lt;property id=&quot;20300&quot; value=&quot;Slide 15 - &amp;quot;Still Other Process Models&amp;quot;&quot;/&gt;&lt;property id=&quot;20307&quot; value=&quot;292&quot;/&gt;&lt;/object&gt;&lt;object type=&quot;3&quot; unique_id=&quot;10019&quot;&gt;&lt;property id=&quot;20148&quot; value=&quot;5&quot;/&gt;&lt;property id=&quot;20300&quot; value=&quot;Slide 16 - &amp;quot;The Unified Process (UP)&amp;quot;&quot;/&gt;&lt;property id=&quot;20307&quot; value=&quot;293&quot;/&gt;&lt;/object&gt;&lt;object type=&quot;3&quot; unique_id=&quot;10020&quot;&gt;&lt;property id=&quot;20148&quot; value=&quot;5&quot;/&gt;&lt;property id=&quot;20300&quot; value=&quot;Slide 17 - &amp;quot;UP Phases&amp;quot;&quot;/&gt;&lt;property id=&quot;20307&quot; value=&quot;294&quot;/&gt;&lt;/object&gt;&lt;object type=&quot;3&quot; unique_id=&quot;10021&quot;&gt;&lt;property id=&quot;20148&quot; value=&quot;5&quot;/&gt;&lt;property id=&quot;20300&quot; value=&quot;Slide 18 - &amp;quot;UP Work Products&amp;quot;&quot;/&gt;&lt;property id=&quot;20307&quot; value=&quot;295&quot;/&gt;&lt;/object&gt;&lt;object type=&quot;3&quot; unique_id=&quot;10022&quot;&gt;&lt;property id=&quot;20148&quot; value=&quot;5&quot;/&gt;&lt;property id=&quot;20300&quot; value=&quot;Slide 19 - &amp;quot;Personal Software Process (PSP)&amp;quot;&quot;/&gt;&lt;property id=&quot;20307&quot; value=&quot;302&quot;/&gt;&lt;/object&gt;&lt;object type=&quot;3&quot; unique_id=&quot;10023&quot;&gt;&lt;property id=&quot;20148&quot; value=&quot;5&quot;/&gt;&lt;property id=&quot;20300&quot; value=&quot;Slide 20 - &amp;quot;Team Software Process (TSP)&amp;quot;&quot;/&gt;&lt;property id=&quot;20307&quot; value=&quot;303&quot;/&gt;&lt;/object&gt;&lt;/object&gt;&lt;/object&gt;&lt;/database&gt;"/>
</p:tagLst>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2004:Templates:Presentations:Designs:Bold Stripes</Template>
  <TotalTime>19889</TotalTime>
  <Words>814</Words>
  <Application>Microsoft Office PowerPoint</Application>
  <PresentationFormat>On-screen Show (4:3)</PresentationFormat>
  <Paragraphs>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Bold Stripes</vt:lpstr>
      <vt:lpstr>Chapter 2</vt:lpstr>
      <vt:lpstr> A Generic Process Model</vt:lpstr>
      <vt:lpstr>Process Flow</vt:lpstr>
      <vt:lpstr>Identifying a Task Set</vt:lpstr>
      <vt:lpstr>Process Patterns</vt:lpstr>
      <vt:lpstr>Process Assessment and Improvement</vt:lpstr>
      <vt:lpstr>Prescriptive Models</vt:lpstr>
      <vt:lpstr>The Waterfall Model</vt:lpstr>
      <vt:lpstr>The V-Model</vt:lpstr>
      <vt:lpstr>The Incremental Model</vt:lpstr>
      <vt:lpstr>Class Activity</vt:lpstr>
      <vt:lpstr>Evolutionary Models: Prototyping</vt:lpstr>
      <vt:lpstr>Evolutionary Models: The Spiral</vt:lpstr>
      <vt:lpstr>Evolutionary Models: Concurrent</vt:lpstr>
      <vt:lpstr>The Unified Process (UP)</vt:lpstr>
      <vt:lpstr>UP Phases</vt:lpstr>
      <vt:lpstr>UP Work Products</vt:lpstr>
      <vt:lpstr>Personal Software Process (PSP)</vt:lpstr>
      <vt:lpstr>Team Software Process (TSP)</vt:lpstr>
    </vt:vector>
  </TitlesOfParts>
  <Company>RS Pressman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Set to accompany Web Engineering: A Practitioner Approach</dc:title>
  <dc:creator>Roger Pressman</dc:creator>
  <cp:lastModifiedBy>msamaha</cp:lastModifiedBy>
  <cp:revision>90</cp:revision>
  <dcterms:created xsi:type="dcterms:W3CDTF">2008-02-08T18:09:54Z</dcterms:created>
  <dcterms:modified xsi:type="dcterms:W3CDTF">2011-10-11T10:57:47Z</dcterms:modified>
</cp:coreProperties>
</file>